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173"/>
  </p:notesMasterIdLst>
  <p:sldIdLst>
    <p:sldId id="256" r:id="rId2"/>
    <p:sldId id="259" r:id="rId3"/>
    <p:sldId id="260" r:id="rId4"/>
    <p:sldId id="282" r:id="rId5"/>
    <p:sldId id="279" r:id="rId6"/>
    <p:sldId id="280" r:id="rId7"/>
    <p:sldId id="285" r:id="rId8"/>
    <p:sldId id="286" r:id="rId9"/>
    <p:sldId id="469" r:id="rId10"/>
    <p:sldId id="470" r:id="rId11"/>
    <p:sldId id="287" r:id="rId12"/>
    <p:sldId id="288" r:id="rId13"/>
    <p:sldId id="290" r:id="rId14"/>
    <p:sldId id="289" r:id="rId15"/>
    <p:sldId id="291" r:id="rId16"/>
    <p:sldId id="292" r:id="rId17"/>
    <p:sldId id="293" r:id="rId18"/>
    <p:sldId id="294" r:id="rId19"/>
    <p:sldId id="442" r:id="rId20"/>
    <p:sldId id="444" r:id="rId21"/>
    <p:sldId id="443" r:id="rId22"/>
    <p:sldId id="445" r:id="rId23"/>
    <p:sldId id="446" r:id="rId24"/>
    <p:sldId id="295" r:id="rId25"/>
    <p:sldId id="453" r:id="rId26"/>
    <p:sldId id="454" r:id="rId27"/>
    <p:sldId id="428" r:id="rId28"/>
    <p:sldId id="429" r:id="rId29"/>
    <p:sldId id="430" r:id="rId30"/>
    <p:sldId id="313" r:id="rId31"/>
    <p:sldId id="278" r:id="rId32"/>
    <p:sldId id="314" r:id="rId33"/>
    <p:sldId id="281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38" r:id="rId47"/>
    <p:sldId id="339" r:id="rId48"/>
    <p:sldId id="398" r:id="rId49"/>
    <p:sldId id="360" r:id="rId50"/>
    <p:sldId id="399" r:id="rId51"/>
    <p:sldId id="400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413" r:id="rId62"/>
    <p:sldId id="414" r:id="rId63"/>
    <p:sldId id="415" r:id="rId64"/>
    <p:sldId id="416" r:id="rId65"/>
    <p:sldId id="417" r:id="rId66"/>
    <p:sldId id="397" r:id="rId67"/>
    <p:sldId id="363" r:id="rId68"/>
    <p:sldId id="366" r:id="rId69"/>
    <p:sldId id="369" r:id="rId70"/>
    <p:sldId id="364" r:id="rId71"/>
    <p:sldId id="365" r:id="rId72"/>
    <p:sldId id="368" r:id="rId73"/>
    <p:sldId id="370" r:id="rId74"/>
    <p:sldId id="371" r:id="rId75"/>
    <p:sldId id="362" r:id="rId76"/>
    <p:sldId id="372" r:id="rId77"/>
    <p:sldId id="373" r:id="rId78"/>
    <p:sldId id="374" r:id="rId79"/>
    <p:sldId id="375" r:id="rId80"/>
    <p:sldId id="376" r:id="rId81"/>
    <p:sldId id="377" r:id="rId82"/>
    <p:sldId id="378" r:id="rId83"/>
    <p:sldId id="380" r:id="rId84"/>
    <p:sldId id="337" r:id="rId85"/>
    <p:sldId id="382" r:id="rId86"/>
    <p:sldId id="385" r:id="rId87"/>
    <p:sldId id="383" r:id="rId88"/>
    <p:sldId id="386" r:id="rId89"/>
    <p:sldId id="388" r:id="rId90"/>
    <p:sldId id="389" r:id="rId91"/>
    <p:sldId id="390" r:id="rId92"/>
    <p:sldId id="392" r:id="rId93"/>
    <p:sldId id="393" r:id="rId94"/>
    <p:sldId id="394" r:id="rId95"/>
    <p:sldId id="395" r:id="rId96"/>
    <p:sldId id="424" r:id="rId97"/>
    <p:sldId id="425" r:id="rId98"/>
    <p:sldId id="426" r:id="rId99"/>
    <p:sldId id="427" r:id="rId100"/>
    <p:sldId id="396" r:id="rId101"/>
    <p:sldId id="440" r:id="rId102"/>
    <p:sldId id="441" r:id="rId103"/>
    <p:sldId id="327" r:id="rId104"/>
    <p:sldId id="328" r:id="rId105"/>
    <p:sldId id="329" r:id="rId106"/>
    <p:sldId id="330" r:id="rId107"/>
    <p:sldId id="331" r:id="rId108"/>
    <p:sldId id="332" r:id="rId109"/>
    <p:sldId id="333" r:id="rId110"/>
    <p:sldId id="334" r:id="rId111"/>
    <p:sldId id="340" r:id="rId112"/>
    <p:sldId id="341" r:id="rId113"/>
    <p:sldId id="342" r:id="rId114"/>
    <p:sldId id="354" r:id="rId115"/>
    <p:sldId id="258" r:id="rId116"/>
    <p:sldId id="355" r:id="rId117"/>
    <p:sldId id="356" r:id="rId118"/>
    <p:sldId id="261" r:id="rId119"/>
    <p:sldId id="418" r:id="rId120"/>
    <p:sldId id="357" r:id="rId121"/>
    <p:sldId id="358" r:id="rId122"/>
    <p:sldId id="419" r:id="rId123"/>
    <p:sldId id="420" r:id="rId124"/>
    <p:sldId id="266" r:id="rId125"/>
    <p:sldId id="421" r:id="rId126"/>
    <p:sldId id="268" r:id="rId127"/>
    <p:sldId id="422" r:id="rId128"/>
    <p:sldId id="344" r:id="rId129"/>
    <p:sldId id="345" r:id="rId130"/>
    <p:sldId id="346" r:id="rId131"/>
    <p:sldId id="347" r:id="rId132"/>
    <p:sldId id="348" r:id="rId133"/>
    <p:sldId id="349" r:id="rId134"/>
    <p:sldId id="350" r:id="rId135"/>
    <p:sldId id="351" r:id="rId136"/>
    <p:sldId id="352" r:id="rId137"/>
    <p:sldId id="431" r:id="rId138"/>
    <p:sldId id="303" r:id="rId139"/>
    <p:sldId id="304" r:id="rId140"/>
    <p:sldId id="305" r:id="rId141"/>
    <p:sldId id="306" r:id="rId142"/>
    <p:sldId id="307" r:id="rId143"/>
    <p:sldId id="432" r:id="rId144"/>
    <p:sldId id="433" r:id="rId145"/>
    <p:sldId id="434" r:id="rId146"/>
    <p:sldId id="435" r:id="rId147"/>
    <p:sldId id="436" r:id="rId148"/>
    <p:sldId id="437" r:id="rId149"/>
    <p:sldId id="438" r:id="rId150"/>
    <p:sldId id="439" r:id="rId151"/>
    <p:sldId id="447" r:id="rId152"/>
    <p:sldId id="448" r:id="rId153"/>
    <p:sldId id="455" r:id="rId154"/>
    <p:sldId id="456" r:id="rId155"/>
    <p:sldId id="457" r:id="rId156"/>
    <p:sldId id="458" r:id="rId157"/>
    <p:sldId id="459" r:id="rId158"/>
    <p:sldId id="460" r:id="rId159"/>
    <p:sldId id="461" r:id="rId160"/>
    <p:sldId id="462" r:id="rId161"/>
    <p:sldId id="463" r:id="rId162"/>
    <p:sldId id="465" r:id="rId163"/>
    <p:sldId id="467" r:id="rId164"/>
    <p:sldId id="464" r:id="rId165"/>
    <p:sldId id="468" r:id="rId166"/>
    <p:sldId id="301" r:id="rId167"/>
    <p:sldId id="302" r:id="rId168"/>
    <p:sldId id="450" r:id="rId169"/>
    <p:sldId id="451" r:id="rId170"/>
    <p:sldId id="449" r:id="rId171"/>
    <p:sldId id="277" r:id="rId172"/>
  </p:sldIdLst>
  <p:sldSz cx="18288000" cy="10287000"/>
  <p:notesSz cx="6858000" cy="9144000"/>
  <p:embeddedFontLst>
    <p:embeddedFont>
      <p:font typeface="Calibri" panose="020F0502020204030204" pitchFamily="34" charset="0"/>
      <p:regular r:id="rId174"/>
      <p:bold r:id="rId175"/>
      <p:italic r:id="rId176"/>
      <p:boldItalic r:id="rId177"/>
    </p:embeddedFont>
    <p:embeddedFont>
      <p:font typeface="나눔스퀘어라운드 Bold" panose="020B0600000101010101" pitchFamily="50" charset="-127"/>
      <p:bold r:id="rId178"/>
    </p:embeddedFont>
    <p:embeddedFont>
      <p:font typeface="나눔스퀘어라운드 ExtraBold" panose="020B0600000101010101" pitchFamily="50" charset="-127"/>
      <p:bold r:id="rId179"/>
    </p:embeddedFont>
    <p:embeddedFont>
      <p:font typeface="맑은 고딕" panose="020B0503020000020004" pitchFamily="50" charset="-127"/>
      <p:regular r:id="rId180"/>
      <p:bold r:id="rId181"/>
    </p:embeddedFont>
    <p:embeddedFont>
      <p:font typeface="맑은 고딕" panose="020B0503020000020004" pitchFamily="50" charset="-127"/>
      <p:regular r:id="rId180"/>
      <p:bold r:id="rId1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282C34"/>
    <a:srgbClr val="1F2126"/>
    <a:srgbClr val="DFF0DD"/>
    <a:srgbClr val="97C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6" autoAdjust="0"/>
    <p:restoredTop sz="94286" autoAdjust="0"/>
  </p:normalViewPr>
  <p:slideViewPr>
    <p:cSldViewPr>
      <p:cViewPr varScale="1">
        <p:scale>
          <a:sx n="57" d="100"/>
          <a:sy n="57" d="100"/>
        </p:scale>
        <p:origin x="231" y="15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.fntdata"/><Relationship Id="rId179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7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E2B2BC9D-A816-4D0A-858B-1D023B3A8ACA}" type="datetime1">
              <a:rPr lang="ko-KR" altLang="en-US" smtClean="0"/>
              <a:pPr>
                <a:defRPr/>
              </a:pPr>
              <a:t>2025-07-29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09F4262C-968C-4EE9-8164-CE16364706B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76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82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03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2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34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0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34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349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30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59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48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42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543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842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61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928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699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59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14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360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00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84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2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778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276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528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57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42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1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01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81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97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183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64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00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831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21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259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3725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0023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4837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React</a:t>
            </a:r>
            <a:r>
              <a:rPr lang="ko-KR" altLang="en-US"/>
              <a:t>와 </a:t>
            </a:r>
            <a:r>
              <a:rPr lang="en-US" altLang="ko-KR"/>
              <a:t>Spring Boot</a:t>
            </a:r>
            <a:r>
              <a:rPr lang="ko-KR" altLang="en-US"/>
              <a:t>를 연동해 </a:t>
            </a:r>
            <a:r>
              <a:rPr lang="en-US" altLang="ko-KR"/>
              <a:t>JSON API</a:t>
            </a:r>
            <a:r>
              <a:rPr lang="ko-KR" altLang="en-US"/>
              <a:t>를 호출하고 </a:t>
            </a:r>
            <a:r>
              <a:rPr lang="en-US" altLang="ko-KR"/>
              <a:t>props</a:t>
            </a:r>
            <a:r>
              <a:rPr lang="ko-KR" altLang="en-US"/>
              <a:t>를 통해 탭 전환 등 다양한 기능을 구현했으며</a:t>
            </a:r>
            <a:r>
              <a:rPr lang="en-US" altLang="ko-KR"/>
              <a:t>, UUID</a:t>
            </a:r>
            <a:r>
              <a:rPr lang="ko-KR" altLang="en-US"/>
              <a:t>와 공통 테이블을 활용한 유지보수 가능한 </a:t>
            </a:r>
            <a:r>
              <a:rPr lang="en-US" altLang="ko-KR"/>
              <a:t>DB </a:t>
            </a:r>
            <a:r>
              <a:rPr lang="ko-KR" altLang="en-US"/>
              <a:t>구조도 설계했습니다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또한</a:t>
            </a:r>
            <a:r>
              <a:rPr lang="en-US" altLang="ko-KR"/>
              <a:t>, MVC </a:t>
            </a:r>
            <a:r>
              <a:rPr lang="ko-KR" altLang="en-US"/>
              <a:t>흐름과 컴포넌트 간 연계를 파악하며 전체적인 프로젝트 구조에 대한 이해도를 높일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620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React</a:t>
            </a:r>
            <a:r>
              <a:rPr lang="ko-KR" altLang="en-US"/>
              <a:t>와 </a:t>
            </a:r>
            <a:r>
              <a:rPr lang="en-US" altLang="ko-KR"/>
              <a:t>Spring Boot</a:t>
            </a:r>
            <a:r>
              <a:rPr lang="ko-KR" altLang="en-US"/>
              <a:t>로 프론트와 백엔드를 분리해 개발하며 </a:t>
            </a:r>
            <a:r>
              <a:rPr lang="en-US" altLang="ko-KR"/>
              <a:t>API </a:t>
            </a:r>
            <a:r>
              <a:rPr lang="ko-KR" altLang="en-US"/>
              <a:t>연동과 컴포넌트 구조에 익숙해졌고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컴포넌트 간 데이터 전달 구조를 직접 구현하며 유지보수성과 가독성을 고려한 코드 작성 방법을 배울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8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193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공통 컴포넌트 설계와 데이터 흐름 관리 과정에서 구조적 설계의 중요성을 체감했고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상품 정보와 이미지 업로드 등 다양한 기능을 개발하며 실제 서비스와 유사한 파일 처리 및 </a:t>
            </a:r>
            <a:r>
              <a:rPr lang="en-US" altLang="ko-KR"/>
              <a:t>DB </a:t>
            </a:r>
            <a:r>
              <a:rPr lang="ko-KR" altLang="en-US"/>
              <a:t>설계를 경험했습니다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또한</a:t>
            </a:r>
            <a:r>
              <a:rPr lang="en-US" altLang="ko-KR"/>
              <a:t>, Python</a:t>
            </a:r>
            <a:r>
              <a:rPr lang="ko-KR" altLang="en-US"/>
              <a:t>과 </a:t>
            </a:r>
            <a:r>
              <a:rPr lang="en-US" altLang="ko-KR"/>
              <a:t>LLM</a:t>
            </a:r>
            <a:r>
              <a:rPr lang="ko-KR" altLang="en-US"/>
              <a:t>을 활용한 챗봇 개발로 </a:t>
            </a:r>
            <a:r>
              <a:rPr lang="en-US" altLang="ko-KR"/>
              <a:t>AI </a:t>
            </a:r>
            <a:r>
              <a:rPr lang="ko-KR" altLang="en-US"/>
              <a:t>기반 서비스 구현의 기초를 익혔고</a:t>
            </a:r>
            <a:r>
              <a:rPr lang="en-US" altLang="ko-KR"/>
              <a:t>, </a:t>
            </a:r>
            <a:r>
              <a:rPr lang="ko-KR" altLang="en-US"/>
              <a:t>실무 중심의 기술 역량을 넓힐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35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AI </a:t>
            </a:r>
            <a:r>
              <a:rPr lang="ko-KR" altLang="en-US"/>
              <a:t>시세 예측 기능 구현 과정에서 </a:t>
            </a:r>
            <a:r>
              <a:rPr lang="en-US" altLang="ko-KR"/>
              <a:t>Python </a:t>
            </a:r>
            <a:r>
              <a:rPr lang="ko-KR" altLang="en-US"/>
              <a:t>모델과 </a:t>
            </a:r>
            <a:r>
              <a:rPr lang="en-US" altLang="ko-KR"/>
              <a:t>Spring Boot </a:t>
            </a:r>
            <a:r>
              <a:rPr lang="ko-KR" altLang="en-US"/>
              <a:t>간 연동을 직접 설정했고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JWT </a:t>
            </a:r>
            <a:r>
              <a:rPr lang="ko-KR" altLang="en-US"/>
              <a:t>기반 로그인 인증 처리와 결제 연동 등 다양한 기능을 경험하며 백엔드 기술 역량을 쌓았습니다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또한 </a:t>
            </a:r>
            <a:r>
              <a:rPr lang="en-US" altLang="ko-KR"/>
              <a:t>React</a:t>
            </a:r>
            <a:r>
              <a:rPr lang="ko-KR" altLang="en-US"/>
              <a:t>를 처음 본격적으로 활용하며 구조 설계에 대한 감각과 프론트엔드 개발 이해도를 높일 수 있었습니다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2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0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6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9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9.png"/><Relationship Id="rId4" Type="http://schemas.openxmlformats.org/officeDocument/2006/relationships/image" Target="../media/image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4.png"/><Relationship Id="rId4" Type="http://schemas.openxmlformats.org/officeDocument/2006/relationships/image" Target="../media/image7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5.png"/><Relationship Id="rId4" Type="http://schemas.openxmlformats.org/officeDocument/2006/relationships/image" Target="../media/image7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25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261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7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3.png"/><Relationship Id="rId7" Type="http://schemas.openxmlformats.org/officeDocument/2006/relationships/image" Target="../media/image264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5.png"/><Relationship Id="rId5" Type="http://schemas.openxmlformats.org/officeDocument/2006/relationships/image" Target="../media/image70.png"/><Relationship Id="rId10" Type="http://schemas.openxmlformats.org/officeDocument/2006/relationships/image" Target="../media/image267.png"/><Relationship Id="rId4" Type="http://schemas.openxmlformats.org/officeDocument/2006/relationships/image" Target="../media/image7.png"/><Relationship Id="rId9" Type="http://schemas.openxmlformats.org/officeDocument/2006/relationships/image" Target="../media/image2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53.png"/><Relationship Id="rId7" Type="http://schemas.openxmlformats.org/officeDocument/2006/relationships/image" Target="../media/image27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278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7" Type="http://schemas.openxmlformats.org/officeDocument/2006/relationships/image" Target="../media/image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28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7.png"/><Relationship Id="rId7" Type="http://schemas.openxmlformats.org/officeDocument/2006/relationships/image" Target="../media/image289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70.png"/><Relationship Id="rId9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297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30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4.png"/><Relationship Id="rId4" Type="http://schemas.openxmlformats.org/officeDocument/2006/relationships/image" Target="../media/image30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5.png"/><Relationship Id="rId7" Type="http://schemas.openxmlformats.org/officeDocument/2006/relationships/image" Target="../media/image3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Relationship Id="rId9" Type="http://schemas.openxmlformats.org/officeDocument/2006/relationships/image" Target="../media/image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5.png"/><Relationship Id="rId3" Type="http://schemas.openxmlformats.org/officeDocument/2006/relationships/image" Target="../media/image315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4.png"/><Relationship Id="rId9" Type="http://schemas.openxmlformats.org/officeDocument/2006/relationships/image" Target="../media/image3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4.png"/><Relationship Id="rId7" Type="http://schemas.openxmlformats.org/officeDocument/2006/relationships/image" Target="../media/image3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11" Type="http://schemas.openxmlformats.org/officeDocument/2006/relationships/image" Target="../media/image5.png"/><Relationship Id="rId5" Type="http://schemas.openxmlformats.org/officeDocument/2006/relationships/image" Target="../media/image315.png"/><Relationship Id="rId10" Type="http://schemas.openxmlformats.org/officeDocument/2006/relationships/image" Target="../media/image333.png"/><Relationship Id="rId4" Type="http://schemas.openxmlformats.org/officeDocument/2006/relationships/image" Target="../media/image328.png"/><Relationship Id="rId9" Type="http://schemas.openxmlformats.org/officeDocument/2006/relationships/image" Target="../media/image33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4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4.png"/><Relationship Id="rId4" Type="http://schemas.openxmlformats.org/officeDocument/2006/relationships/image" Target="../media/image33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9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2.png"/><Relationship Id="rId7" Type="http://schemas.openxmlformats.org/officeDocument/2006/relationships/image" Target="../media/image3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5.png"/><Relationship Id="rId5" Type="http://schemas.openxmlformats.org/officeDocument/2006/relationships/image" Target="../media/image342.png"/><Relationship Id="rId10" Type="http://schemas.openxmlformats.org/officeDocument/2006/relationships/image" Target="../media/image4.png"/><Relationship Id="rId4" Type="http://schemas.openxmlformats.org/officeDocument/2006/relationships/image" Target="../media/image353.png"/><Relationship Id="rId9" Type="http://schemas.openxmlformats.org/officeDocument/2006/relationships/image" Target="../media/image35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4.png"/><Relationship Id="rId7" Type="http://schemas.openxmlformats.org/officeDocument/2006/relationships/image" Target="../media/image361.png"/><Relationship Id="rId12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5" Type="http://schemas.openxmlformats.org/officeDocument/2006/relationships/image" Target="../media/image359.png"/><Relationship Id="rId10" Type="http://schemas.openxmlformats.org/officeDocument/2006/relationships/image" Target="../media/image364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4.png"/><Relationship Id="rId7" Type="http://schemas.openxmlformats.org/officeDocument/2006/relationships/image" Target="../media/image3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11" Type="http://schemas.openxmlformats.org/officeDocument/2006/relationships/image" Target="../media/image5.png"/><Relationship Id="rId5" Type="http://schemas.openxmlformats.org/officeDocument/2006/relationships/image" Target="../media/image36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3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4.png"/><Relationship Id="rId7" Type="http://schemas.openxmlformats.org/officeDocument/2006/relationships/image" Target="../media/image3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Relationship Id="rId9" Type="http://schemas.openxmlformats.org/officeDocument/2006/relationships/image" Target="../media/image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8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8.png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3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39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6.png"/><Relationship Id="rId4" Type="http://schemas.openxmlformats.org/officeDocument/2006/relationships/image" Target="../media/image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4.png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8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9.png"/><Relationship Id="rId4" Type="http://schemas.openxmlformats.org/officeDocument/2006/relationships/image" Target="../media/image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3.png"/><Relationship Id="rId4" Type="http://schemas.openxmlformats.org/officeDocument/2006/relationships/image" Target="../media/image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69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9.png"/><Relationship Id="rId7" Type="http://schemas.openxmlformats.org/officeDocument/2006/relationships/image" Target="../media/image6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7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0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70.png"/><Relationship Id="rId7" Type="http://schemas.openxmlformats.org/officeDocument/2006/relationships/image" Target="../media/image1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70.png"/><Relationship Id="rId7" Type="http://schemas.openxmlformats.org/officeDocument/2006/relationships/image" Target="../media/image1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0.png"/><Relationship Id="rId7" Type="http://schemas.openxmlformats.org/officeDocument/2006/relationships/image" Target="../media/image1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70.png"/><Relationship Id="rId7" Type="http://schemas.openxmlformats.org/officeDocument/2006/relationships/image" Target="../media/image1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5.png"/><Relationship Id="rId7" Type="http://schemas.openxmlformats.org/officeDocument/2006/relationships/image" Target="../media/image1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70.png"/><Relationship Id="rId7" Type="http://schemas.openxmlformats.org/officeDocument/2006/relationships/image" Target="../media/image1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1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7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5.png"/><Relationship Id="rId7" Type="http://schemas.openxmlformats.org/officeDocument/2006/relationships/image" Target="../media/image7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8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5.png"/><Relationship Id="rId4" Type="http://schemas.openxmlformats.org/officeDocument/2006/relationships/image" Target="../media/image70.png"/><Relationship Id="rId9" Type="http://schemas.openxmlformats.org/officeDocument/2006/relationships/image" Target="../media/image19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7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5.png"/><Relationship Id="rId4" Type="http://schemas.openxmlformats.org/officeDocument/2006/relationships/image" Target="../media/image70.png"/><Relationship Id="rId9" Type="http://schemas.openxmlformats.org/officeDocument/2006/relationships/image" Target="../media/image1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7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8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2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991100"/>
            <a:ext cx="162306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altLang="en-US" sz="72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농산물 가격추이 시세 정보 분석 기반의 농산물 직거래 시스템</a:t>
            </a:r>
            <a:endParaRPr lang="ko-KR" sz="7200" b="0" i="0" u="none" strike="noStrike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812800" y="749300"/>
            <a:ext cx="16675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8128002"/>
            <a:ext cx="16675100" cy="6984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2133600"/>
            <a:ext cx="1765300" cy="1917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32400" y="8153400"/>
            <a:ext cx="7835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200" b="0" i="0" u="none" strike="noStrik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3200" b="0" i="0" u="none" strike="noStrik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 </a:t>
            </a:r>
            <a:r>
              <a:rPr lang="en-US" altLang="ko-KR" sz="3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YH (</a:t>
            </a:r>
            <a:r>
              <a:rPr lang="ko-KR" altLang="en-US" sz="3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영근이형</a:t>
            </a:r>
            <a:r>
              <a:rPr lang="en-US" altLang="ko-KR" sz="3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sz="3200" b="0" i="0" u="none" strike="noStrike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52300" y="901700"/>
            <a:ext cx="5422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2025. 07. 28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42DB4-5BD8-F06A-6D3B-3C3684559800}"/>
              </a:ext>
            </a:extLst>
          </p:cNvPr>
          <p:cNvSpPr txBox="1"/>
          <p:nvPr/>
        </p:nvSpPr>
        <p:spPr>
          <a:xfrm>
            <a:off x="13868400" y="8191500"/>
            <a:ext cx="3323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accent3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↑↑↓↓←→←→</a:t>
            </a:r>
            <a:r>
              <a:rPr lang="en-US" altLang="ko-KR" sz="3200">
                <a:solidFill>
                  <a:schemeClr val="accent3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</a:t>
            </a:r>
            <a:endParaRPr lang="ko-KR" altLang="en-US" sz="3200">
              <a:solidFill>
                <a:schemeClr val="accent3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12">
            <a:extLst>
              <a:ext uri="{FF2B5EF4-FFF2-40B4-BE49-F238E27FC236}">
                <a16:creationId xmlns:a16="http://schemas.microsoft.com/office/drawing/2014/main" id="{0E98C811-051D-E546-4A87-8C874E4E52E8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WBS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설계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F2BD99-6481-BB4D-E4D3-07061B5BA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2552701"/>
            <a:ext cx="16459200" cy="14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696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3970"/>
              </p:ext>
            </p:extLst>
          </p:nvPr>
        </p:nvGraphicFramePr>
        <p:xfrm>
          <a:off x="10710843" y="3205091"/>
          <a:ext cx="6567350" cy="205124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배송</a:t>
                      </a:r>
                      <a:r>
                        <a:rPr lang="en-US" altLang="ko-KR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반품정보 탭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배송정보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반품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교환정보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문의 연락처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8665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문의 연락처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출하자 정보를 출력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79682"/>
                  </a:ext>
                </a:extLst>
              </a:tr>
            </a:tbl>
          </a:graphicData>
        </a:graphic>
      </p:graphicFrame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63CD9F-CA1A-E084-3BC4-14C119AC1C3D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184A35-1655-D8E1-73B8-EA79F4B1E984}"/>
              </a:ext>
            </a:extLst>
          </p:cNvPr>
          <p:cNvGrpSpPr/>
          <p:nvPr/>
        </p:nvGrpSpPr>
        <p:grpSpPr>
          <a:xfrm>
            <a:off x="539093" y="1803595"/>
            <a:ext cx="9268326" cy="7629801"/>
            <a:chOff x="38100" y="1803595"/>
            <a:chExt cx="9845906" cy="87426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C3686B-3D9C-D825-4EA7-53AB9249F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" y="1803595"/>
              <a:ext cx="9845906" cy="52739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349C15-2442-20E8-1CCF-DFE859CFE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135"/>
            <a:stretch/>
          </p:blipFill>
          <p:spPr>
            <a:xfrm>
              <a:off x="57150" y="5327204"/>
              <a:ext cx="9826856" cy="5219008"/>
            </a:xfrm>
            <a:prstGeom prst="rect">
              <a:avLst/>
            </a:prstGeom>
          </p:spPr>
        </p:pic>
      </p:grpSp>
      <p:sp>
        <p:nvSpPr>
          <p:cNvPr id="24" name="직사각형 26">
            <a:extLst>
              <a:ext uri="{FF2B5EF4-FFF2-40B4-BE49-F238E27FC236}">
                <a16:creationId xmlns:a16="http://schemas.microsoft.com/office/drawing/2014/main" id="{92841376-4A7B-571B-68C0-A95DFC8E9520}"/>
              </a:ext>
            </a:extLst>
          </p:cNvPr>
          <p:cNvSpPr/>
          <p:nvPr/>
        </p:nvSpPr>
        <p:spPr>
          <a:xfrm>
            <a:off x="914401" y="3070595"/>
            <a:ext cx="787400" cy="39650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5" name="직사각형 26">
            <a:extLst>
              <a:ext uri="{FF2B5EF4-FFF2-40B4-BE49-F238E27FC236}">
                <a16:creationId xmlns:a16="http://schemas.microsoft.com/office/drawing/2014/main" id="{05F32363-9E3C-B394-B4B2-FF17FC273D61}"/>
              </a:ext>
            </a:extLst>
          </p:cNvPr>
          <p:cNvSpPr/>
          <p:nvPr/>
        </p:nvSpPr>
        <p:spPr>
          <a:xfrm>
            <a:off x="914400" y="4835743"/>
            <a:ext cx="990600" cy="3650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6" name="직사각형 26">
            <a:extLst>
              <a:ext uri="{FF2B5EF4-FFF2-40B4-BE49-F238E27FC236}">
                <a16:creationId xmlns:a16="http://schemas.microsoft.com/office/drawing/2014/main" id="{4CC21B07-42F7-704E-B320-CDB733F83E21}"/>
              </a:ext>
            </a:extLst>
          </p:cNvPr>
          <p:cNvSpPr/>
          <p:nvPr/>
        </p:nvSpPr>
        <p:spPr>
          <a:xfrm>
            <a:off x="914400" y="6420585"/>
            <a:ext cx="990600" cy="3650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CE3576-9B31-3410-0E1E-925F59F2C9E7}"/>
              </a:ext>
            </a:extLst>
          </p:cNvPr>
          <p:cNvSpPr/>
          <p:nvPr/>
        </p:nvSpPr>
        <p:spPr>
          <a:xfrm>
            <a:off x="1981200" y="6917225"/>
            <a:ext cx="1524000" cy="65913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8" name="그룹 30">
            <a:extLst>
              <a:ext uri="{FF2B5EF4-FFF2-40B4-BE49-F238E27FC236}">
                <a16:creationId xmlns:a16="http://schemas.microsoft.com/office/drawing/2014/main" id="{6E7B6D79-C7CA-F4F5-FE5F-134817540EBA}"/>
              </a:ext>
            </a:extLst>
          </p:cNvPr>
          <p:cNvGrpSpPr/>
          <p:nvPr/>
        </p:nvGrpSpPr>
        <p:grpSpPr>
          <a:xfrm>
            <a:off x="1922932" y="6451289"/>
            <a:ext cx="471160" cy="440539"/>
            <a:chOff x="834420" y="1502857"/>
            <a:chExt cx="263335" cy="246221"/>
          </a:xfrm>
        </p:grpSpPr>
        <p:sp>
          <p:nvSpPr>
            <p:cNvPr id="36" name="순서도: 연결자 28">
              <a:extLst>
                <a:ext uri="{FF2B5EF4-FFF2-40B4-BE49-F238E27FC236}">
                  <a16:creationId xmlns:a16="http://schemas.microsoft.com/office/drawing/2014/main" id="{B65611DB-63DB-E1F6-BDBD-C2355F678A62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7" name="TextBox 29">
              <a:extLst>
                <a:ext uri="{FF2B5EF4-FFF2-40B4-BE49-F238E27FC236}">
                  <a16:creationId xmlns:a16="http://schemas.microsoft.com/office/drawing/2014/main" id="{53B2417A-01BF-1A1B-E21A-B4AA2F839BA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1" name="그룹 30">
            <a:extLst>
              <a:ext uri="{FF2B5EF4-FFF2-40B4-BE49-F238E27FC236}">
                <a16:creationId xmlns:a16="http://schemas.microsoft.com/office/drawing/2014/main" id="{F3FCD142-324A-EDFF-FB95-2E2D502EF8A6}"/>
              </a:ext>
            </a:extLst>
          </p:cNvPr>
          <p:cNvGrpSpPr/>
          <p:nvPr/>
        </p:nvGrpSpPr>
        <p:grpSpPr>
          <a:xfrm>
            <a:off x="4937676" y="1803595"/>
            <a:ext cx="471160" cy="440539"/>
            <a:chOff x="834420" y="1502857"/>
            <a:chExt cx="263335" cy="246221"/>
          </a:xfrm>
        </p:grpSpPr>
        <p:sp>
          <p:nvSpPr>
            <p:cNvPr id="42" name="순서도: 연결자 28">
              <a:extLst>
                <a:ext uri="{FF2B5EF4-FFF2-40B4-BE49-F238E27FC236}">
                  <a16:creationId xmlns:a16="http://schemas.microsoft.com/office/drawing/2014/main" id="{6AE0160E-DFDC-EAEB-5E47-67EB023DC151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EC627336-0FBD-60A4-3B46-C26189791B80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8691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990600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이미지 렌더링 트러블슈팅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9353" y="2330077"/>
            <a:ext cx="6287247" cy="25086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상품등록 시 올린 이미지를 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리액트의 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static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에 저장하게 하였더니 새 이미지를 확인 할 때 마다 재빌드하여 폰론트의 이미지를 백엔드에 복사해야하는 일이 발생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altLang="ko-KR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상품등록 시 이미지 리사이징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+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프론트에 저장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+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백에도 복사하도록 하여 재빌드 하지 않아도 파일이 생기도록 함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49400"/>
              </a:lnSpc>
            </a:pPr>
            <a:endParaRPr lang="en-US" altLang="ko-KR" sz="1900" b="0" i="0" u="none" strike="noStrike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C64B9E-9CA0-03DA-25AF-67F05306E7F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B2E340-D61B-8E02-A577-E5283BAD281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DC37729-4D68-C5D3-0467-2C06EEF2862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D9BD26A-6E85-95E1-D00F-33737EED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F91C04F-899D-B52E-34B3-D2F9C5B0D01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3BACA4-15BB-F22D-A51F-50E74E2D2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736599"/>
            <a:ext cx="9931400" cy="87122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E0A768-DCE6-653B-FCEE-09E755580C03}"/>
              </a:ext>
            </a:extLst>
          </p:cNvPr>
          <p:cNvSpPr/>
          <p:nvPr/>
        </p:nvSpPr>
        <p:spPr>
          <a:xfrm>
            <a:off x="8077200" y="3924300"/>
            <a:ext cx="9296400" cy="5448300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936BB8-4AB9-3D56-FDB1-D92733409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14" y="5172615"/>
            <a:ext cx="3507556" cy="43070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2A2BAC-67AC-595F-7803-1978FB7FE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645" y="5186193"/>
            <a:ext cx="3507557" cy="4262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69FD34-794B-5568-453F-730A2DD7BA5D}"/>
              </a:ext>
            </a:extLst>
          </p:cNvPr>
          <p:cNvSpPr txBox="1"/>
          <p:nvPr/>
        </p:nvSpPr>
        <p:spPr>
          <a:xfrm>
            <a:off x="13716000" y="1769028"/>
            <a:ext cx="404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ProductServiceImpl.java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4601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F82DD8C-313E-22E8-DC0F-506C689A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736600"/>
            <a:ext cx="9829800" cy="87248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990600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이미지 렌더링 트러블슈팅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9353" y="2330076"/>
            <a:ext cx="6287247" cy="3092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</a:rPr>
              <a:t>3.  WebConfig.java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</a:rPr>
              <a:t>에 정적 리소스 처리 설정하여 재빌드하지 않아도 바로바로 이미지가 렌더링 될 수 있게 함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  <a:endParaRPr lang="en-US" altLang="ko-KR" sz="1900" b="0" i="0" u="none" strike="noStrike">
              <a:solidFill>
                <a:srgbClr val="4D4D4D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49400"/>
              </a:lnSpc>
            </a:pPr>
            <a:endParaRPr lang="en-US" altLang="ko-KR" sz="1900" b="0" i="0" u="none" strike="noStrike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C64B9E-9CA0-03DA-25AF-67F05306E7F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B2E340-D61B-8E02-A577-E5283BAD281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DC37729-4D68-C5D3-0467-2C06EEF2862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D9BD26A-6E85-95E1-D00F-33737EED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F91C04F-899D-B52E-34B3-D2F9C5B0D01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07B89F-DF56-B89C-1106-6C8F7A8C8F62}"/>
              </a:ext>
            </a:extLst>
          </p:cNvPr>
          <p:cNvSpPr txBox="1"/>
          <p:nvPr/>
        </p:nvSpPr>
        <p:spPr>
          <a:xfrm>
            <a:off x="14859000" y="30861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WebConfig.java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898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A3247-3E79-7EBA-D960-7550A9CAB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541274-032C-61E6-AF88-C5390DF0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38" y="2097168"/>
            <a:ext cx="7985362" cy="711033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810A6B7-5A9F-8D2C-DE2B-EA227D2BD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E06AF9A4-7123-995A-2272-C9706D72F31C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B798A4E3-3691-BB16-B6B0-21A528106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A7827779-2A0D-20ED-3D72-651126EF0E5F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B1434643-C5D4-749C-CD99-82335F8B9F58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AI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시세추이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0F88DED6-6DF7-E2CF-205F-C94BCD27E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79673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시세 추이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메인 </a:t>
                      </a:r>
                      <a:r>
                        <a:rPr lang="ko-KR" altLang="en-US" sz="1700" b="0" dirty="0"/>
                        <a:t>화면에서 보이는 시세 추이로 </a:t>
                      </a:r>
                      <a:r>
                        <a:rPr lang="ko-KR" altLang="en-US" sz="1700" b="0" dirty="0" err="1"/>
                        <a:t>더보기</a:t>
                      </a:r>
                      <a:r>
                        <a:rPr lang="ko-KR" altLang="en-US" sz="1700" b="0" dirty="0"/>
                        <a:t> 버튼을 누르면 상세 추이 페이지로 이동합니다</a:t>
                      </a:r>
                      <a:r>
                        <a:rPr lang="en-US" altLang="ko-KR" sz="1700" b="0" dirty="0"/>
                        <a:t>.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395B3E09-6500-AD01-38BB-982132C296B2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시세추이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09A1FF0-3656-A9CA-70BF-24C8516C40A0}"/>
              </a:ext>
            </a:extLst>
          </p:cNvPr>
          <p:cNvGrpSpPr/>
          <p:nvPr/>
        </p:nvGrpSpPr>
        <p:grpSpPr>
          <a:xfrm>
            <a:off x="889697" y="2186382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623CD1FB-8E82-6B77-6D57-F4247180EDC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D4B1CE75-4878-3C8E-879C-37C7717B1A83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D2E89C-AA6E-47FC-80C5-98A0059C69DA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9C42191E-ABF9-BD68-DA30-513C3C19AB3A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6177E1DD-C44A-206C-4DEA-FBDBED4811E5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5BA026D2-DEB8-0715-8CF3-0CC051B0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318E6F02-B3DD-9727-997A-8B8590E74B30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697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7D8F7-8F30-838E-0A3B-5671692B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BEA06DE-BC76-52C2-F461-4192D48742B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3621" y="2301245"/>
            <a:ext cx="8564871" cy="672110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629517-1785-A1FA-1A50-C825757D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B35F07FD-482C-9954-F0F5-2980F0EBDE9F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12BF2331-1A61-0DC3-F8CD-66B2F3E49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53748C90-AEAB-97F6-8FB5-B5A8C34CD590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A49BA3B7-C270-789D-F463-719484E1DC2B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AI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시세 추이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8D78D2B8-6E8B-509D-B846-E85CE4016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68457"/>
              </p:ext>
            </p:extLst>
          </p:nvPr>
        </p:nvGraphicFramePr>
        <p:xfrm>
          <a:off x="10710843" y="3180712"/>
          <a:ext cx="6567350" cy="1931416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시세 추이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시세 </a:t>
                      </a:r>
                      <a:r>
                        <a:rPr lang="ko-KR" altLang="en-US" sz="1700" b="0" dirty="0"/>
                        <a:t>추이 상세 페이지로 선택 값을 선택하면 그래프가 출력됨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엑셀 다운로드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dirty="0"/>
                        <a:t>선택한 품목과 기간에 대한 시세추이 엑셀을 다운로드 하는 기능으로 </a:t>
                      </a:r>
                      <a:r>
                        <a:rPr lang="en-US" altLang="ko-KR" sz="1700" dirty="0"/>
                        <a:t>FASTAPI</a:t>
                      </a:r>
                      <a:r>
                        <a:rPr lang="ko-KR" altLang="en-US" sz="1700" dirty="0"/>
                        <a:t>를 사용하여 다운로드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509E68FB-8C5B-7A63-AFF3-1537B4288F00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시세추이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C84B5815-D869-84A9-F923-C55D2037E4EB}"/>
              </a:ext>
            </a:extLst>
          </p:cNvPr>
          <p:cNvGrpSpPr/>
          <p:nvPr/>
        </p:nvGrpSpPr>
        <p:grpSpPr>
          <a:xfrm>
            <a:off x="971550" y="218414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EFDD53AA-D2B3-6FE8-0318-A652DA75CB0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1933982F-1B9E-CBD2-523D-3E9A21042DA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0" name="그룹 30">
            <a:extLst>
              <a:ext uri="{FF2B5EF4-FFF2-40B4-BE49-F238E27FC236}">
                <a16:creationId xmlns:a16="http://schemas.microsoft.com/office/drawing/2014/main" id="{E5C4FB19-D770-835E-30E6-3A92F80B5D6F}"/>
              </a:ext>
            </a:extLst>
          </p:cNvPr>
          <p:cNvGrpSpPr/>
          <p:nvPr/>
        </p:nvGrpSpPr>
        <p:grpSpPr>
          <a:xfrm>
            <a:off x="1204388" y="4961331"/>
            <a:ext cx="471160" cy="440539"/>
            <a:chOff x="834420" y="1502857"/>
            <a:chExt cx="263335" cy="246221"/>
          </a:xfrm>
        </p:grpSpPr>
        <p:sp>
          <p:nvSpPr>
            <p:cNvPr id="21" name="순서도: 연결자 28">
              <a:extLst>
                <a:ext uri="{FF2B5EF4-FFF2-40B4-BE49-F238E27FC236}">
                  <a16:creationId xmlns:a16="http://schemas.microsoft.com/office/drawing/2014/main" id="{14A53FC6-6DAD-F2B9-495A-90BE23D9399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23CDC832-F95F-8BA2-B3BF-B2E4475DED8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A6A426-392E-758D-82C6-CC154F7A0C77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05207678-E013-7D9F-B942-352397BB295B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31B27FFD-990C-048D-C714-D107DDBC085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77C668B0-D42C-B84A-C6AE-F3661D054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BAAB51C3-3896-41E3-360E-857961BE163A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9222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100F9-706A-8892-2383-AE7451D41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F18FF8-FC76-52D4-9679-BA212BFE9E5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4554" y="2862909"/>
            <a:ext cx="9391701" cy="583803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68C3BD-1BF6-740D-8E21-CCA20BEA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58251D0B-9B71-6763-5BAB-8C46E04D4EBC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C67D1589-4BC0-C75D-DB1C-0D6AE629F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9A122EF4-079F-D428-8448-E2B547FCF8DC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D1C037D5-5CBE-5C63-39C2-986545B463A6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AI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시세추이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주간 그래프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D7186413-FE66-9A20-5B55-DD2242088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15080"/>
              </p:ext>
            </p:extLst>
          </p:nvPr>
        </p:nvGraphicFramePr>
        <p:xfrm>
          <a:off x="10710843" y="3180712"/>
          <a:ext cx="6567350" cy="1561592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시세 추이</a:t>
                      </a:r>
                      <a:r>
                        <a:rPr lang="en-US" altLang="ko-KR" sz="1700" b="1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b="1" dirty="0"/>
                        <a:t>주간</a:t>
                      </a:r>
                      <a:r>
                        <a:rPr lang="en-US" altLang="ko-KR" sz="1700" b="1" dirty="0"/>
                        <a:t>)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과거 시세</a:t>
                      </a:r>
                      <a:r>
                        <a:rPr lang="en-US" altLang="ko-KR" sz="1700" b="0" dirty="0"/>
                        <a:t>(</a:t>
                      </a:r>
                      <a:r>
                        <a:rPr lang="ko-KR" altLang="en-US" sz="1700" b="0" dirty="0"/>
                        <a:t>막대</a:t>
                      </a:r>
                      <a:r>
                        <a:rPr lang="en-US" altLang="ko-KR" sz="1700" b="0" dirty="0"/>
                        <a:t>)</a:t>
                      </a:r>
                      <a:r>
                        <a:rPr lang="ko-KR" altLang="en-US" sz="1700" b="0" dirty="0"/>
                        <a:t>와 예측 시세</a:t>
                      </a:r>
                      <a:r>
                        <a:rPr lang="en-US" altLang="ko-KR" sz="1700" b="0" dirty="0"/>
                        <a:t>(</a:t>
                      </a:r>
                      <a:r>
                        <a:rPr lang="ko-KR" altLang="en-US" sz="1700" b="0" dirty="0"/>
                        <a:t>꺾은선</a:t>
                      </a:r>
                      <a:r>
                        <a:rPr lang="en-US" altLang="ko-KR" sz="1700" b="0" dirty="0"/>
                        <a:t>)</a:t>
                      </a:r>
                      <a:r>
                        <a:rPr lang="ko-KR" altLang="en-US" sz="1700" b="0" dirty="0"/>
                        <a:t>를 합쳐서 출력</a:t>
                      </a:r>
                      <a:endParaRPr lang="en-US" altLang="ko-KR" sz="1700" b="0" dirty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조회 일을 포함하여 </a:t>
                      </a:r>
                      <a:r>
                        <a:rPr lang="en-US" altLang="ko-KR" sz="1700" b="0" dirty="0"/>
                        <a:t>7</a:t>
                      </a:r>
                      <a:r>
                        <a:rPr lang="ko-KR" altLang="en-US" sz="1700" b="0" dirty="0"/>
                        <a:t>일간의 과거 데이터와 조회 일 기준 다음날 시세를 예측하여 출력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6F13BC3C-EF76-4FC0-2EA9-887A8984F8D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시세추이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8E0CA4C0-D69E-6E6E-E3FB-4505DB066C19}"/>
              </a:ext>
            </a:extLst>
          </p:cNvPr>
          <p:cNvGrpSpPr/>
          <p:nvPr/>
        </p:nvGrpSpPr>
        <p:grpSpPr>
          <a:xfrm>
            <a:off x="822438" y="2860423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0CF8E686-1FB5-1619-4B2B-946A59E7B25B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2B27585E-6937-5DAB-CEF7-2B2DBE5F0F6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9CD0FD-1C75-4976-1F69-2AC0CD7DFBE3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E1327C11-24E3-134F-D05B-51CB121B4760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43190128-D455-466C-6364-FDFBDD945231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9E132EC-0F33-981A-9B1B-04F958488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4CADD829-9A1C-5304-9BCD-0BB4656D3968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6553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7CA64-C811-2A2A-4759-62CC99A7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57412F4-CCC1-F284-B7BD-5C7BF311933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9" y="2976759"/>
            <a:ext cx="8721246" cy="539069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3C3238-570F-DB83-06CD-ADD72F91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53DFEC14-7382-0AAF-FD8D-FD4399ECD2D7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D6D51739-4994-D458-EEC8-8C96D36B3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E5555D30-D5F9-19A7-E7C5-072D827276F7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0263128-C607-2135-E66D-6FBA13ADE157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AI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시세추이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월간 그래프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CDCED0B1-E253-18C5-4C01-13851EE8E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82888"/>
              </p:ext>
            </p:extLst>
          </p:nvPr>
        </p:nvGraphicFramePr>
        <p:xfrm>
          <a:off x="10710843" y="3180712"/>
          <a:ext cx="6567350" cy="1561592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시세 추이</a:t>
                      </a:r>
                      <a:r>
                        <a:rPr lang="en-US" altLang="ko-KR" sz="1700" b="1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b="1" dirty="0"/>
                        <a:t>월간</a:t>
                      </a:r>
                      <a:r>
                        <a:rPr lang="en-US" altLang="ko-KR" sz="1700" b="1" dirty="0"/>
                        <a:t>)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과거 시세</a:t>
                      </a:r>
                      <a:r>
                        <a:rPr lang="en-US" altLang="ko-KR" sz="1700" b="0" dirty="0"/>
                        <a:t>(</a:t>
                      </a:r>
                      <a:r>
                        <a:rPr lang="ko-KR" altLang="en-US" sz="1700" b="0" dirty="0"/>
                        <a:t>막대</a:t>
                      </a:r>
                      <a:r>
                        <a:rPr lang="en-US" altLang="ko-KR" sz="1700" b="0" dirty="0"/>
                        <a:t>)</a:t>
                      </a:r>
                      <a:r>
                        <a:rPr lang="ko-KR" altLang="en-US" sz="1700" b="0" dirty="0"/>
                        <a:t>와 예측 시세</a:t>
                      </a:r>
                      <a:r>
                        <a:rPr lang="en-US" altLang="ko-KR" sz="1700" b="0" dirty="0"/>
                        <a:t>(</a:t>
                      </a:r>
                      <a:r>
                        <a:rPr lang="ko-KR" altLang="en-US" sz="1700" b="0" dirty="0"/>
                        <a:t>꺾은선</a:t>
                      </a:r>
                      <a:r>
                        <a:rPr lang="en-US" altLang="ko-KR" sz="1700" b="0" dirty="0"/>
                        <a:t>)</a:t>
                      </a:r>
                      <a:r>
                        <a:rPr lang="ko-KR" altLang="en-US" sz="1700" b="0" dirty="0"/>
                        <a:t>를 합쳐서 출력</a:t>
                      </a:r>
                      <a:endParaRPr lang="en-US" altLang="ko-KR" sz="1700" b="0" dirty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조회 월을 포함하여 과거 </a:t>
                      </a:r>
                      <a:r>
                        <a:rPr lang="en-US" altLang="ko-KR" sz="1700" b="0" dirty="0"/>
                        <a:t>6</a:t>
                      </a:r>
                      <a:r>
                        <a:rPr lang="ko-KR" altLang="en-US" sz="1700" b="0" dirty="0"/>
                        <a:t>개월의 데이터와 조회 월 기준 </a:t>
                      </a:r>
                      <a:r>
                        <a:rPr lang="en-US" altLang="ko-KR" sz="1700" b="0" dirty="0"/>
                        <a:t>3</a:t>
                      </a:r>
                      <a:r>
                        <a:rPr lang="ko-KR" altLang="en-US" sz="1700" b="0" dirty="0"/>
                        <a:t>개월 후의 예측 데이터를 출력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8A09EE28-1984-2F17-BB30-6F29FED4ED07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시세추이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CC28EFAE-571F-A0A6-8BB5-525C413E14E2}"/>
              </a:ext>
            </a:extLst>
          </p:cNvPr>
          <p:cNvGrpSpPr/>
          <p:nvPr/>
        </p:nvGrpSpPr>
        <p:grpSpPr>
          <a:xfrm>
            <a:off x="859469" y="261594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6A44C9F9-77E2-BDB9-3618-13E108F80A0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846733C0-647C-069A-80C5-68CFCE85D9C0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D985CA-D149-3CE7-5A4E-412BE4015055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11E843C-1052-169A-9862-F0A20614E9E9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56ABC86-9A37-9896-BE41-47B460A35982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33FF1CD-5739-B24F-55AB-79C58EBC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C46F5519-B995-36E7-AC32-4F4BFC0EFDC5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9612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156A-2F2A-050F-8745-8D3FE067D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8EB0AE-25E5-40B4-6D64-C30E48F28B9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9" y="2792546"/>
            <a:ext cx="9453628" cy="529968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4CEDD3-3A40-39FF-B1D1-4C17A5EB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7C9192C5-73D7-042C-00A5-CFCF33F1A305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AE814244-90B1-F07F-FB3F-BAF5C2F76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ADF3429-D069-4E42-D1B9-6A122BFACD8C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A6712B30-86F0-5DB4-8DAB-DDFB0B10A7D2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AI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시세추이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연간 그래프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179BC4AF-EF00-0E1C-E52B-7C311079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09306"/>
              </p:ext>
            </p:extLst>
          </p:nvPr>
        </p:nvGraphicFramePr>
        <p:xfrm>
          <a:off x="10710843" y="3180712"/>
          <a:ext cx="6567350" cy="1561592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시세 추이</a:t>
                      </a:r>
                      <a:r>
                        <a:rPr lang="en-US" altLang="ko-KR" sz="1700" b="1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b="1" dirty="0"/>
                        <a:t>연간</a:t>
                      </a:r>
                      <a:r>
                        <a:rPr lang="en-US" altLang="ko-KR" sz="1700" b="1" dirty="0"/>
                        <a:t>)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과거 시세</a:t>
                      </a:r>
                      <a:r>
                        <a:rPr lang="en-US" altLang="ko-KR" sz="1700" b="0" dirty="0"/>
                        <a:t>(</a:t>
                      </a:r>
                      <a:r>
                        <a:rPr lang="ko-KR" altLang="en-US" sz="1700" b="0" dirty="0"/>
                        <a:t>막대</a:t>
                      </a:r>
                      <a:r>
                        <a:rPr lang="en-US" altLang="ko-KR" sz="1700" b="0" dirty="0"/>
                        <a:t>)</a:t>
                      </a:r>
                      <a:r>
                        <a:rPr lang="ko-KR" altLang="en-US" sz="1700" b="0" dirty="0"/>
                        <a:t>와 예측 시세</a:t>
                      </a:r>
                      <a:r>
                        <a:rPr lang="en-US" altLang="ko-KR" sz="1700" b="0" dirty="0"/>
                        <a:t>(</a:t>
                      </a:r>
                      <a:r>
                        <a:rPr lang="ko-KR" altLang="en-US" sz="1700" b="0" dirty="0"/>
                        <a:t>꺾은선</a:t>
                      </a:r>
                      <a:r>
                        <a:rPr lang="en-US" altLang="ko-KR" sz="1700" b="0" dirty="0"/>
                        <a:t>)</a:t>
                      </a:r>
                      <a:r>
                        <a:rPr lang="ko-KR" altLang="en-US" sz="1700" b="0" dirty="0"/>
                        <a:t>를 합쳐서 출력</a:t>
                      </a:r>
                      <a:endParaRPr lang="en-US" altLang="ko-KR" sz="1700" b="0" dirty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조회 년을 포함하여 과거 </a:t>
                      </a:r>
                      <a:r>
                        <a:rPr lang="en-US" altLang="ko-KR" sz="1700" b="0" dirty="0"/>
                        <a:t>5</a:t>
                      </a:r>
                      <a:r>
                        <a:rPr lang="ko-KR" altLang="en-US" sz="1700" b="0" dirty="0"/>
                        <a:t>년간의 데이터와 조회 월 기준 </a:t>
                      </a:r>
                      <a:r>
                        <a:rPr lang="en-US" altLang="ko-KR" sz="1700" b="0" dirty="0"/>
                        <a:t>1</a:t>
                      </a:r>
                      <a:r>
                        <a:rPr lang="ko-KR" altLang="en-US" sz="1700" b="0" dirty="0"/>
                        <a:t>년 후의 예측 데이터를 출력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2AAAF953-D7B3-5983-ACEF-2FBFA9C52BE6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시세추이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5D0D6CFE-143E-7CFA-7483-98B18A3FC12A}"/>
              </a:ext>
            </a:extLst>
          </p:cNvPr>
          <p:cNvGrpSpPr/>
          <p:nvPr/>
        </p:nvGrpSpPr>
        <p:grpSpPr>
          <a:xfrm>
            <a:off x="859469" y="261594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87D01C18-041E-81B7-B92E-DD55CD6CE68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55082027-4044-9C55-0BA1-9BF4E5EF42F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CC4EEC-31ED-E9CF-5337-0CFD57FC6C2A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C81C73F1-8A77-41A2-86D2-58F4CADACBE6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C7C8C38B-4AE9-EBDD-479B-D0D8BCF8D097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3B1862F1-335B-D608-91EF-6B0D12611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3595A9E3-D538-C279-0DDC-4186F0155D11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5255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4713B-D983-D7D1-88A6-4AB5E7122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7FE3AD2-53EB-EE6C-6E3B-BB50DED81C5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1" y="2845288"/>
            <a:ext cx="8826320" cy="509221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145D69-40D4-E9F0-B403-833DC17B4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39DF1268-7B92-60DB-9245-17D47AA2988B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B764009B-5340-42E6-007B-4602DE0A1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E82C29DF-45C7-9F03-B97D-8737ED1AD44C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0BDFAD3B-4E14-6AB5-AB75-69B4F6385358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AI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시세추이 </a:t>
              </a:r>
              <a:r>
                <a:rPr lang="ko-KR" altLang="en-US" sz="2200" b="0" i="0" u="none" strike="noStrike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등락율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950D1738-A335-642B-3E76-931A3110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766159"/>
              </p:ext>
            </p:extLst>
          </p:nvPr>
        </p:nvGraphicFramePr>
        <p:xfrm>
          <a:off x="10710843" y="3180712"/>
          <a:ext cx="6567350" cy="1931416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 err="1">
                          <a:latin typeface="맑은 고딕" panose="020B0503020000020004" pitchFamily="50" charset="-127"/>
                        </a:rPr>
                        <a:t>등락율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 dirty="0"/>
                        <a:t>API</a:t>
                      </a:r>
                      <a:r>
                        <a:rPr lang="ko-KR" altLang="en-US" sz="1700" b="0" dirty="0"/>
                        <a:t>로 수집해 온 품목들에 대하여 최근 </a:t>
                      </a:r>
                      <a:r>
                        <a:rPr lang="en-US" altLang="ko-KR" sz="1700" b="0" dirty="0"/>
                        <a:t>2</a:t>
                      </a:r>
                      <a:r>
                        <a:rPr lang="ko-KR" altLang="en-US" sz="1700" b="0" dirty="0"/>
                        <a:t>일간의 데이터를 비교하여 등락을 출력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 err="1">
                          <a:latin typeface="맑은 고딕" panose="020B0503020000020004" pitchFamily="50" charset="-127"/>
                        </a:rPr>
                        <a:t>페이징</a:t>
                      </a: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sz="1700" b="1" dirty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데이터 </a:t>
                      </a:r>
                      <a:r>
                        <a:rPr lang="ko-KR" altLang="en-US" sz="1700" dirty="0"/>
                        <a:t>건수가 많을 경우 </a:t>
                      </a:r>
                      <a:r>
                        <a:rPr lang="ko-KR" altLang="en-US" sz="1700" dirty="0" err="1"/>
                        <a:t>페이징</a:t>
                      </a:r>
                      <a:r>
                        <a:rPr lang="ko-KR" altLang="en-US" sz="1700" dirty="0"/>
                        <a:t> 처리하여 데이터를 출력</a:t>
                      </a: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C9FA4FBD-15E0-3B95-D2BE-1BC1E105EF0E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시세추이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D4DB8A56-12CA-86C4-0E46-EA14234E6D97}"/>
              </a:ext>
            </a:extLst>
          </p:cNvPr>
          <p:cNvGrpSpPr/>
          <p:nvPr/>
        </p:nvGrpSpPr>
        <p:grpSpPr>
          <a:xfrm>
            <a:off x="859469" y="261594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2E9BB5ED-B8F1-5DA1-31D0-39DD9E0CE1D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F1D20936-9A80-3F4E-5CE4-DCD7194C724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0" name="그룹 30">
            <a:extLst>
              <a:ext uri="{FF2B5EF4-FFF2-40B4-BE49-F238E27FC236}">
                <a16:creationId xmlns:a16="http://schemas.microsoft.com/office/drawing/2014/main" id="{925F05E8-ADFD-DC94-D168-11A400DBF7E8}"/>
              </a:ext>
            </a:extLst>
          </p:cNvPr>
          <p:cNvGrpSpPr/>
          <p:nvPr/>
        </p:nvGrpSpPr>
        <p:grpSpPr>
          <a:xfrm>
            <a:off x="3810000" y="6898401"/>
            <a:ext cx="471160" cy="440539"/>
            <a:chOff x="834420" y="1502857"/>
            <a:chExt cx="263335" cy="246221"/>
          </a:xfrm>
        </p:grpSpPr>
        <p:sp>
          <p:nvSpPr>
            <p:cNvPr id="21" name="순서도: 연결자 28">
              <a:extLst>
                <a:ext uri="{FF2B5EF4-FFF2-40B4-BE49-F238E27FC236}">
                  <a16:creationId xmlns:a16="http://schemas.microsoft.com/office/drawing/2014/main" id="{D5C9CE2A-C1D7-4E4D-420F-BC1003FE5461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ADAE3F26-2708-2D75-4E13-8B4E28D28F0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8A5A2F-7A83-1195-4EBA-90D5A48A3FF7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758E4A12-DC72-3B48-C10A-83DBD80776E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76F5C397-780E-C0D0-3999-C5D3D85C0915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474A25BE-786C-9D2E-7882-7BC7474A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0C96783C-1411-7F95-5698-EBEA198F3D27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2611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A192C-D407-B283-DF1A-EF5289578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341CC173-7E9F-8AE9-811F-BDA58685BAC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1" y="1840428"/>
            <a:ext cx="3619499" cy="73797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91F51F3-7FC1-057E-E151-70A6728B79D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24759" y="1834074"/>
            <a:ext cx="3123642" cy="74019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E517C0-1F1A-FA9F-83BF-C969B411953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2115" y="1847768"/>
            <a:ext cx="2942085" cy="740195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6D7279B-CFB6-0CCB-6ED7-228F8A7DD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74D64353-5507-2D4A-8656-293B68C47A12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F3EB8730-D60E-80BC-E43E-D4E66984B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DAC8E091-CB48-BBFA-111D-C8004BD9BCAB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A7B3B708-1585-4BA7-D33C-438589504E6B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AI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시세추이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리포트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01FF0B30-440A-12EB-CF49-88783D212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337759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시세추이 리포트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다운로드 시 사진과 같이 해당 시트에 각각의 데이터가 저장되어 출력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F13F9B83-E5ED-9364-C45F-A024EFF138C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시세추이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FDF7204F-3BC7-853F-958B-4F17B3FF780B}"/>
              </a:ext>
            </a:extLst>
          </p:cNvPr>
          <p:cNvGrpSpPr/>
          <p:nvPr/>
        </p:nvGrpSpPr>
        <p:grpSpPr>
          <a:xfrm>
            <a:off x="144015" y="1496294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D809311C-34BB-571E-1740-F29B5F47588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9B04C4D7-B25B-E678-EDB5-16847C85257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7F207F-5A9B-D2FF-DBAE-95399F6ED29F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A3539E8-D154-690D-FA6F-DD0118B06593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34459EF1-03EF-BB59-01BE-560D01D45145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3F54460F-E3A8-8857-5F8A-2CC2DA1E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BA8C4DD1-6AB3-E07D-9764-7CA0CE273C17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90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2BA2A3F-A7F3-9E3D-2B49-7FE34D2A4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41405"/>
              </p:ext>
            </p:extLst>
          </p:nvPr>
        </p:nvGraphicFramePr>
        <p:xfrm>
          <a:off x="812800" y="2006598"/>
          <a:ext cx="16675100" cy="4019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123970858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4274995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21792270"/>
                    </a:ext>
                  </a:extLst>
                </a:gridCol>
                <a:gridCol w="6202970">
                  <a:extLst>
                    <a:ext uri="{9D8B030D-6E8A-4147-A177-3AD203B41FA5}">
                      <a16:colId xmlns:a16="http://schemas.microsoft.com/office/drawing/2014/main" val="4081714932"/>
                    </a:ext>
                  </a:extLst>
                </a:gridCol>
                <a:gridCol w="1759930">
                  <a:extLst>
                    <a:ext uri="{9D8B030D-6E8A-4147-A177-3AD203B41FA5}">
                      <a16:colId xmlns:a16="http://schemas.microsoft.com/office/drawing/2014/main" val="2976752864"/>
                    </a:ext>
                  </a:extLst>
                </a:gridCol>
              </a:tblGrid>
              <a:tr h="356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페이지 레이아웃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피그마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프로토타입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04734"/>
                  </a:ext>
                </a:extLst>
              </a:tr>
              <a:tr h="356656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11892"/>
                  </a:ext>
                </a:extLst>
              </a:tr>
              <a:tr h="356656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HTML / CSS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웹 기본 구조 및 스타일링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149"/>
                  </a:ext>
                </a:extLst>
              </a:tr>
              <a:tr h="356656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React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구성 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19.1.0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237141"/>
                  </a:ext>
                </a:extLst>
              </a:tr>
              <a:tr h="356656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JavaScript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120580"/>
                  </a:ext>
                </a:extLst>
              </a:tr>
              <a:tr h="440273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axios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HTTP </a:t>
                      </a:r>
                      <a:r>
                        <a:rPr lang="ko-KR" altLang="en-US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1.10.0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692879"/>
                  </a:ext>
                </a:extLst>
              </a:tr>
            </a:tbl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기술스택 </a:t>
            </a: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FE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9BF26A-578C-A889-B006-0C5F8A1B74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26" y="2053083"/>
            <a:ext cx="565812" cy="565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B6E90A-87F2-5E80-A0B6-371FA34A5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51" y="3256859"/>
            <a:ext cx="799751" cy="7997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DF5606-2946-9B14-ABC4-104751E6F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82" y="4027398"/>
            <a:ext cx="668234" cy="6682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DE51B0-1911-FB05-17D5-516D29978C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26" y="4747806"/>
            <a:ext cx="581806" cy="581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B4524C-00D5-19AF-6E41-F57E50F2329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0" b="39673"/>
          <a:stretch/>
        </p:blipFill>
        <p:spPr>
          <a:xfrm>
            <a:off x="4516946" y="5528358"/>
            <a:ext cx="817053" cy="41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270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C3A04-C412-5B44-2FB1-21C70C7E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A2569C4-1E24-B93D-B906-5681DB41360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70027" y="2347373"/>
            <a:ext cx="7744906" cy="32198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4D6CEA-7CA1-F4B5-9A75-B6BEF8D8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5F19003E-A413-ACE0-7629-10E90CA111F9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28FF2408-BED9-2F67-9E9A-B6C5EB94D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2B185E9B-8934-1D70-8FA4-3E5AE5C3B119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0AB8023F-6DB7-E8A3-745E-3938F1569914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AI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시세추이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데이터 출력에 관하여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7CD16B7A-277F-0F61-FEB7-E5522657C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426484"/>
              </p:ext>
            </p:extLst>
          </p:nvPr>
        </p:nvGraphicFramePr>
        <p:xfrm>
          <a:off x="10710843" y="3180712"/>
          <a:ext cx="6567350" cy="222935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파이썬 코드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 err="1"/>
                        <a:t>파이썬을</a:t>
                      </a:r>
                      <a:r>
                        <a:rPr lang="ko-KR" altLang="en-US" sz="1700" b="0" dirty="0"/>
                        <a:t> 이용하여 과거 시세 데이터를 수집하되</a:t>
                      </a:r>
                      <a:r>
                        <a:rPr lang="en-US" altLang="ko-KR" sz="1700" b="0" dirty="0"/>
                        <a:t>, </a:t>
                      </a:r>
                      <a:r>
                        <a:rPr lang="ko-KR" altLang="en-US" sz="1700" b="0" dirty="0"/>
                        <a:t>지정한 범위 내의 시세를 수집한 후에는 하루에 한번 씩 어제 시세를 수집하도록 처리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자바 코드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dirty="0" err="1"/>
                        <a:t>파이썬으로</a:t>
                      </a:r>
                      <a:r>
                        <a:rPr lang="ko-KR" altLang="en-US" sz="1700" dirty="0"/>
                        <a:t> 작성한 코드를 자바 스케줄러를 이용하여 수집하도록 처리</a:t>
                      </a: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6995C575-68B4-663F-9AD3-45582ADEC0AA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시세추이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138FD1B7-0994-54B6-57CA-11304612B617}"/>
              </a:ext>
            </a:extLst>
          </p:cNvPr>
          <p:cNvGrpSpPr/>
          <p:nvPr/>
        </p:nvGrpSpPr>
        <p:grpSpPr>
          <a:xfrm>
            <a:off x="812800" y="2009272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A4F86B95-CDBA-AE56-B8AF-350E444C521B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15D8A1A3-A696-711F-9FF2-186C9E6683EF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AEB2A48-7171-BCF4-8755-7391DC9B709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7756" y="5682139"/>
            <a:ext cx="7728325" cy="3340729"/>
          </a:xfrm>
          <a:prstGeom prst="rect">
            <a:avLst/>
          </a:prstGeom>
        </p:spPr>
      </p:pic>
      <p:grpSp>
        <p:nvGrpSpPr>
          <p:cNvPr id="22" name="그룹 30">
            <a:extLst>
              <a:ext uri="{FF2B5EF4-FFF2-40B4-BE49-F238E27FC236}">
                <a16:creationId xmlns:a16="http://schemas.microsoft.com/office/drawing/2014/main" id="{7DBA57C0-2FBD-AED6-DC47-730B2F2DFAC0}"/>
              </a:ext>
            </a:extLst>
          </p:cNvPr>
          <p:cNvGrpSpPr/>
          <p:nvPr/>
        </p:nvGrpSpPr>
        <p:grpSpPr>
          <a:xfrm>
            <a:off x="540637" y="5576966"/>
            <a:ext cx="471160" cy="440539"/>
            <a:chOff x="834420" y="1502857"/>
            <a:chExt cx="263335" cy="246221"/>
          </a:xfrm>
        </p:grpSpPr>
        <p:sp>
          <p:nvSpPr>
            <p:cNvPr id="23" name="순서도: 연결자 28">
              <a:extLst>
                <a:ext uri="{FF2B5EF4-FFF2-40B4-BE49-F238E27FC236}">
                  <a16:creationId xmlns:a16="http://schemas.microsoft.com/office/drawing/2014/main" id="{3FB43E86-A575-5735-5711-BD454B7ECA4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68C0FD2D-DAA6-7A35-AEED-B890981CDEDC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B5F302-ACBA-4221-70E4-D470F9702E7E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5BCB1958-921F-94DB-7988-0F64A65DF46F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EA6611EA-D576-125B-F70A-4CD2C8FF6C4E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04A54093-07FE-D374-558D-C961B43E9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9C0279DB-F3D0-317E-C577-0B43BCF5A4A8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1445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31A97-834D-CFDE-1714-CB744108A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31A8FB7-B847-C15E-9620-D4BC8354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CF95033-10CE-517E-E6A5-7C615B114BDB}"/>
              </a:ext>
            </a:extLst>
          </p:cNvPr>
          <p:cNvSpPr txBox="1"/>
          <p:nvPr/>
        </p:nvSpPr>
        <p:spPr>
          <a:xfrm>
            <a:off x="799353" y="2330076"/>
            <a:ext cx="8915400" cy="66811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Kamis 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사이트에서 일부 도매 품목 가격을 가져올 때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특정 품목에서 단위나 수량 관련 데이터가 콘솔에 찍히지 않거나 누락되는 현상이 발견되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었습니다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확인 결과 농산물의 단위가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1kg, 1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망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, 1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단 등 다양한 형태로 존재하여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kg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이외의 단위에 대해서는 정수 변환 처리가 누락되었던 것이 문제였습니다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해결 방법으로는 사진과 같이 모든 단위에 대하여 숫자로만 가져오게 처리하였습니다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6185A5-46B4-DB4A-887B-8427D9F8CD8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14753" y="764242"/>
            <a:ext cx="7760447" cy="862105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A8B4474-8546-B55B-4C14-17DC9FF1A1E0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3B72064F-577A-51A6-860D-FF33DCED14FC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331E1994-1C60-178C-59EC-7797D8BE97CA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F898F7E-A0E0-C227-BC66-F12F54F07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C01D5C82-856E-0767-C115-011F62EE69E7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59474E76-82F9-837B-D018-D49A1DC5265C}"/>
              </a:ext>
            </a:extLst>
          </p:cNvPr>
          <p:cNvSpPr txBox="1"/>
          <p:nvPr/>
        </p:nvSpPr>
        <p:spPr>
          <a:xfrm>
            <a:off x="812800" y="1028700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AI </a:t>
            </a: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시세추이 </a:t>
            </a: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트러블 슈팅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765555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7FF8A-B0B7-617C-5A1F-2A96C0445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057C3BE-A5E2-5CB5-5E74-206009AE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D01C0BF-D189-9AD5-768B-962BA64DAD7D}"/>
              </a:ext>
            </a:extLst>
          </p:cNvPr>
          <p:cNvSpPr txBox="1"/>
          <p:nvPr/>
        </p:nvSpPr>
        <p:spPr>
          <a:xfrm>
            <a:off x="799353" y="2330076"/>
            <a:ext cx="8915400" cy="66811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Kamis 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사이트에서 일부 도매 품목 가격을 가져와서 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Oracle DB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에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저장하려 할 때 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일부 품목의 가격 데이터가 저장되지 않는 현상을 발견하였습니다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확인 결과 </a:t>
            </a:r>
            <a:r>
              <a:rPr lang="ko-KR" altLang="en-US" sz="1900" dirty="0" err="1">
                <a:solidFill>
                  <a:srgbClr val="4D4D4D"/>
                </a:solidFill>
                <a:latin typeface="맑은 고딕" panose="020B0503020000020004" pitchFamily="50" charset="-127"/>
              </a:rPr>
              <a:t>파이썬과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Oracle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의 컬럼 타입 간의 불일치가 원인이었고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이를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float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로 변환 및 정규화 처리를 하여 저장되도록 수정하였습니다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  <a:endParaRPr lang="en-US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280F8-AF5C-9B6E-9C49-6B04701FCC1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793377"/>
            <a:ext cx="7200900" cy="869352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7DE7B15-AE9D-9AC1-EE11-0A4883A44F35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9DF1241-1C93-1ED4-4DFC-7A4CB4FF748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363AF9E9-5281-5324-CB3D-992FF7C8570E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BCE9F0D1-488B-14D1-742A-7CB0C240A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E2FB020C-CD8B-04B8-892F-820CA14E0C28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0D124FB4-5FB0-48CD-8B20-EAC09B946F4B}"/>
              </a:ext>
            </a:extLst>
          </p:cNvPr>
          <p:cNvSpPr txBox="1"/>
          <p:nvPr/>
        </p:nvSpPr>
        <p:spPr>
          <a:xfrm>
            <a:off x="812800" y="1028700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AI </a:t>
            </a: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시세추이 </a:t>
            </a: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트러블 슈팅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518680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69913-8DC5-F454-277F-6075E6DA3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AE65B69-442A-B65D-8B48-4A158A0FACF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994900" y="2933700"/>
            <a:ext cx="7493000" cy="517445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B484C4A-6FA9-22A4-0A9E-0A27D3CE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7D15343-8F3C-8B4A-FECF-7465B6B09A3B}"/>
              </a:ext>
            </a:extLst>
          </p:cNvPr>
          <p:cNvSpPr txBox="1"/>
          <p:nvPr/>
        </p:nvSpPr>
        <p:spPr>
          <a:xfrm>
            <a:off x="799353" y="2330076"/>
            <a:ext cx="8915400" cy="66811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Kamis 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사이트에서 일부 도매 품목 가격을 가져와서 저장한 후 해당 데이터를 바탕으로 예측모델로 예측을 실행한 후 예측 값을 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Oracle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에 저장 할 때 값이 제대로 저장되지 않던 현상을 발견했습니다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900" dirty="0">
              <a:solidFill>
                <a:srgbClr val="4D4D4D"/>
              </a:solidFill>
              <a:latin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확인 결과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TensorFlow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pandas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의 처리 결과가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numpy.float32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형식 이었고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이 값이 </a:t>
            </a:r>
            <a:r>
              <a:rPr lang="en-US" altLang="ko-KR" sz="1900" dirty="0" err="1">
                <a:solidFill>
                  <a:srgbClr val="4D4D4D"/>
                </a:solidFill>
                <a:latin typeface="맑은 고딕" panose="020B0503020000020004" pitchFamily="50" charset="-127"/>
              </a:rPr>
              <a:t>cx_Oracle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에서 인식이 되지 않아서 값이 저장되지 않았습니다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해결 방법으로 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float()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함수를 통해 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Python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내장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float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타입으로 변환하였습니다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  <a:endParaRPr lang="en-US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97E0E7-56E8-CD5C-6047-44675AB55FA9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DA7B4F6C-B1A4-A86A-73F8-1421303CEAB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355067D4-4A3D-C925-BD55-A284481ACF3E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53F6A16-1949-01F7-0667-46AA208EE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2502029F-749D-0BBF-B3AF-F971F7A7F49F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9B84659C-FF08-69BB-8191-A24E96BFBD2C}"/>
              </a:ext>
            </a:extLst>
          </p:cNvPr>
          <p:cNvSpPr txBox="1"/>
          <p:nvPr/>
        </p:nvSpPr>
        <p:spPr>
          <a:xfrm>
            <a:off x="812800" y="1028700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AI </a:t>
            </a: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시세추이 </a:t>
            </a: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트러블 슈팅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058346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5" descr="C:/Users/admin/AppData/Roaming/PolarisOffice/ETemp/7108_13822632/fImage59564192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" y="2347913"/>
            <a:ext cx="8923020" cy="4936809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108_13822632/fImage13515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6370" cy="26670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07931" y="1694498"/>
            <a:ext cx="7773353" cy="7450455"/>
            <a:chOff x="6738620" y="1129665"/>
            <a:chExt cx="5182235" cy="4966970"/>
          </a:xfrm>
        </p:grpSpPr>
        <p:pic>
          <p:nvPicPr>
            <p:cNvPr id="9" name="Picture " descr="C:/Users/admin/AppData/Roaming/PolarisOffice/ETemp/7108_13822632/fImage5480160633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620" y="1129665"/>
              <a:ext cx="5173345" cy="4966970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797675" y="1231265"/>
              <a:ext cx="584835" cy="457835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1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23075" y="1434465"/>
              <a:ext cx="5097780" cy="26289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  <a:sym typeface="맑은 고딕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552618"/>
              </p:ext>
            </p:extLst>
          </p:nvPr>
        </p:nvGraphicFramePr>
        <p:xfrm>
          <a:off x="11004233" y="3068003"/>
          <a:ext cx="6366510" cy="55549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1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4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78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1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공지사항 글쓰기 버튼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- 클릭 시 공지사상 상세페이지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(notice_detail_01)로 이동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1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2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사용자가 공지사항 목록의 게시글을 클릭하면</a:t>
                      </a:r>
                      <a:endParaRPr lang="en-US" altLang="ko-KR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sz="1800" b="0" kern="1200">
                          <a:latin typeface="맑은 고딕" panose="020B0503020000020004" pitchFamily="50" charset="-127"/>
                        </a:rPr>
                        <a:t>onClick={()=&gt; navigate(/notice/${notice.noticeId})} 코드</a:t>
                      </a:r>
                      <a:r>
                        <a:rPr lang="ko-KR" sz="1800" b="0" kern="1200"/>
                        <a:t>가 실행</a:t>
                      </a:r>
                      <a:endParaRPr lang="en-US" altLang="ko-KR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sz="1800" b="0" kern="1200"/>
                        <a:t>navigate()함수가 해당 공지의 ID를 포함한 URL로 페이지 이동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4635" cy="76295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  <a:sym typeface="맑은 고딕" charset="0"/>
              </a:rPr>
              <a:t>공지사항 목록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427673" y="7678422"/>
            <a:ext cx="471488" cy="623247"/>
            <a:chOff x="151130" y="4035425"/>
            <a:chExt cx="314325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193040" y="4137660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151130" y="4035425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45" name="도형 4"/>
          <p:cNvSpPr>
            <a:spLocks/>
          </p:cNvSpPr>
          <p:nvPr/>
        </p:nvSpPr>
        <p:spPr>
          <a:xfrm>
            <a:off x="1701800" y="3574091"/>
            <a:ext cx="4348163" cy="27241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47" name="그룹 10"/>
          <p:cNvGrpSpPr>
            <a:grpSpLocks/>
          </p:cNvGrpSpPr>
          <p:nvPr/>
        </p:nvGrpSpPr>
        <p:grpSpPr>
          <a:xfrm>
            <a:off x="607695" y="2608578"/>
            <a:ext cx="288608" cy="623247"/>
            <a:chOff x="149225" y="1967230"/>
            <a:chExt cx="192405" cy="415498"/>
          </a:xfrm>
        </p:grpSpPr>
        <p:sp>
          <p:nvSpPr>
            <p:cNvPr id="48" name="도형 8"/>
            <p:cNvSpPr>
              <a:spLocks/>
            </p:cNvSpPr>
            <p:nvPr/>
          </p:nvSpPr>
          <p:spPr>
            <a:xfrm>
              <a:off x="149225" y="2115185"/>
              <a:ext cx="192405" cy="17018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9" name="텍스트 상자 9"/>
            <p:cNvSpPr txBox="1">
              <a:spLocks/>
            </p:cNvSpPr>
            <p:nvPr/>
          </p:nvSpPr>
          <p:spPr>
            <a:xfrm>
              <a:off x="190500" y="1967230"/>
              <a:ext cx="9271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pic>
        <p:nvPicPr>
          <p:cNvPr id="50" name="그림 11" descr="C:/Users/admin/AppData/Roaming/PolarisOffice/ETemp/7108_13822632/fImage8094196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" y="8105933"/>
            <a:ext cx="8644890" cy="1001078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CC6E1C-1BCB-7E53-6F37-9A959C467E45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D1EFAB4E-D628-EC5E-CA98-6241E0EAF65B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5A1724C5-28FE-8381-B03B-2999F4955ADC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728D5B6-3F9A-BE5C-DF86-2A494B4C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E6C324CF-3FDC-B4FA-195F-EFC6568F9F2A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" descr="C:/Users/admin/AppData/Roaming/PolarisOffice/ETemp/7108_13822632/fImage59564197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" y="2347913"/>
            <a:ext cx="8858250" cy="3808095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108_13822632/fImage135198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6370" cy="26670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07931" y="1694498"/>
            <a:ext cx="7773353" cy="7450455"/>
            <a:chOff x="6738620" y="1129665"/>
            <a:chExt cx="5182235" cy="4966970"/>
          </a:xfrm>
        </p:grpSpPr>
        <p:pic>
          <p:nvPicPr>
            <p:cNvPr id="9" name="Picture " descr="C:/Users/admin/AppData/Roaming/PolarisOffice/ETemp/7108_13822632/fImage5480200935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620" y="1129665"/>
              <a:ext cx="5173345" cy="4966970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797675" y="1231265"/>
              <a:ext cx="584835" cy="457835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2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23075" y="1434465"/>
              <a:ext cx="5097780" cy="26289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  <a:sym typeface="맑은 고딕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04190"/>
              </p:ext>
            </p:extLst>
          </p:nvPr>
        </p:nvGraphicFramePr>
        <p:xfrm>
          <a:off x="11004233" y="3068003"/>
          <a:ext cx="6366510" cy="55549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11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4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78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1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공지사항 게시글 번호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공지사항 등록시 최신글의 번호가 1번으로 저장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1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2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관리자가 공지사항 게시글을 등록하면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sz="1800" b="0" kern="1200">
                          <a:latin typeface="맑은 고딕" panose="020B0503020000020004" pitchFamily="50" charset="-127"/>
                        </a:rPr>
                        <a:t>ROW_NUMBER()OVER(ORDERBY A.CREATED_DATE DESC) AS BNO</a:t>
                      </a:r>
                      <a:r>
                        <a:rPr lang="ko-KR" sz="1800" b="0" kern="1200"/>
                        <a:t> 에서</a:t>
                      </a:r>
                      <a:br>
                        <a:rPr lang="ko-KR" sz="1800" b="0" kern="1200"/>
                      </a:br>
                      <a:r>
                        <a:rPr lang="ko-KR" sz="1800" b="0" kern="1200"/>
                        <a:t>최신글이 제일 위로 정렬되어 있고, 그 순서대로 번호(BNO)를 1번부터 붙이고 있기 때문에, 프론트엔드에서 따로 정렬할 필요 없이 그대로 출력하면 최신글이 1번이 됨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4635" cy="76295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  <a:sym typeface="맑은 고딕" charset="0"/>
              </a:rPr>
              <a:t>공지사항 목록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206693" y="7155177"/>
            <a:ext cx="471488" cy="623247"/>
            <a:chOff x="137795" y="4770120"/>
            <a:chExt cx="314325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179705" y="487235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137795" y="477012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1003936" y="2784158"/>
            <a:ext cx="644843" cy="26136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47" name="Group 5"/>
          <p:cNvGrpSpPr>
            <a:grpSpLocks/>
          </p:cNvGrpSpPr>
          <p:nvPr/>
        </p:nvGrpSpPr>
        <p:grpSpPr>
          <a:xfrm>
            <a:off x="223838" y="2950844"/>
            <a:ext cx="288608" cy="623247"/>
            <a:chOff x="149225" y="1967230"/>
            <a:chExt cx="192405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149225" y="2115185"/>
              <a:ext cx="192405" cy="17018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190500" y="1967230"/>
              <a:ext cx="9271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pic>
        <p:nvPicPr>
          <p:cNvPr id="50" name="그림 12" descr="C:/Users/admin/AppData/Roaming/PolarisOffice/ETemp/7108_13822632/fImage46050220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83" y="6097905"/>
            <a:ext cx="8391525" cy="3068955"/>
          </a:xfrm>
          <a:prstGeom prst="rect">
            <a:avLst/>
          </a:prstGeom>
          <a:noFill/>
        </p:spPr>
      </p:pic>
      <p:sp>
        <p:nvSpPr>
          <p:cNvPr id="51" name="도형 13"/>
          <p:cNvSpPr>
            <a:spLocks/>
          </p:cNvSpPr>
          <p:nvPr/>
        </p:nvSpPr>
        <p:spPr>
          <a:xfrm>
            <a:off x="1856423" y="6912293"/>
            <a:ext cx="5700713" cy="209550"/>
          </a:xfrm>
          <a:prstGeom prst="rect">
            <a:avLst/>
          </a:prstGeom>
          <a:noFill/>
          <a:ln cap="flat" cmpd="sng">
            <a:solidFill>
              <a:srgbClr val="FF0000">
                <a:alpha val="100000"/>
              </a:srgbClr>
            </a:solidFill>
            <a:prstDash val="sysDot"/>
          </a:ln>
        </p:spPr>
        <p:txBody>
          <a:bodyPr vert="horz" wrap="square" lIns="137160" tIns="68580" rIns="137160" bIns="68580" anchor="ctr">
            <a:noAutofit/>
          </a:bodyPr>
          <a:lstStyle/>
          <a:p>
            <a:pPr algn="ctr" defTabSz="1371600"/>
            <a:endParaRPr lang="ko-KR" altLang="en-US" sz="2700">
              <a:latin typeface="맑은 고딕" panose="020B0503020000020004" pitchFamily="50" charset="-127"/>
              <a:ea typeface="맑은 고딕" charset="0"/>
              <a:sym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D3B7E1-CF86-4035-6E35-B61BE3A22FA5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CD305D84-9559-2B93-531D-D57C9C894D59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1F07F916-667B-7AE1-6DBC-332D154044FC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40A5BEA-A377-E28A-1601-FA64DBDA1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F21A3DD0-2F52-5565-F5E4-DE976D6541B6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14" descr="C:/Users/admin/AppData/Roaming/PolarisOffice/ETemp/7108_13822632/fImage9980246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6" y="6621781"/>
            <a:ext cx="8482013" cy="2317433"/>
          </a:xfrm>
          <a:prstGeom prst="rect">
            <a:avLst/>
          </a:prstGeom>
          <a:noFill/>
        </p:spPr>
      </p:pic>
      <p:pic>
        <p:nvPicPr>
          <p:cNvPr id="46" name="Picture " descr="C:/Users/admin/AppData/Roaming/PolarisOffice/ETemp/7108_13822632/fImage59564222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" y="2347913"/>
            <a:ext cx="8858250" cy="3808095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108_13822632/fImage135223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6370" cy="26670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07931" y="1694498"/>
            <a:ext cx="7773353" cy="7450455"/>
            <a:chOff x="6738620" y="1129665"/>
            <a:chExt cx="5182235" cy="4966970"/>
          </a:xfrm>
        </p:grpSpPr>
        <p:pic>
          <p:nvPicPr>
            <p:cNvPr id="9" name="Picture " descr="C:/Users/admin/AppData/Roaming/PolarisOffice/ETemp/7108_13822632/fImage54802256827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620" y="1129665"/>
              <a:ext cx="5173345" cy="4966970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797675" y="1231265"/>
              <a:ext cx="584835" cy="457835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3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23075" y="1434465"/>
              <a:ext cx="5097780" cy="26289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  <a:sym typeface="맑은 고딕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03315"/>
              </p:ext>
            </p:extLst>
          </p:nvPr>
        </p:nvGraphicFramePr>
        <p:xfrm>
          <a:off x="11004233" y="3068003"/>
          <a:ext cx="6366510" cy="55549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035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78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1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공지사항 등록은 관리자만 가능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작성자는 관리자만 가능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삭제하기/글쓰기 버튼은 관리자 로그인시에만 활성화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1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2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관리자 로그인 시에만 삭제하기/글쓰기</a:t>
                      </a:r>
                      <a:br>
                        <a:rPr lang="ko-KR" sz="18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</a:b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버튼 활성화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useLogin() 훅에서 로그인된 사용자 정보를 받아옴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memberRole === ‘001’ 이면 관리자로 판단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isAdmin이 true로 됨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isAdmin 값을 기준으로 UI요소를 조건부로 렌더링 함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4635" cy="76295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  <a:sym typeface="맑은 고딕" charset="0"/>
              </a:rPr>
              <a:t>공지사항 목록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206693" y="7155177"/>
            <a:ext cx="471488" cy="623247"/>
            <a:chOff x="137795" y="4770120"/>
            <a:chExt cx="314325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179705" y="487235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137795" y="477012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6439853" y="2803208"/>
            <a:ext cx="644843" cy="26136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47" name="Group 5"/>
          <p:cNvGrpSpPr>
            <a:grpSpLocks/>
          </p:cNvGrpSpPr>
          <p:nvPr/>
        </p:nvGrpSpPr>
        <p:grpSpPr>
          <a:xfrm>
            <a:off x="6643688" y="2117407"/>
            <a:ext cx="288608" cy="623247"/>
            <a:chOff x="4429125" y="1411605"/>
            <a:chExt cx="192405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4429125" y="1559560"/>
              <a:ext cx="192405" cy="17018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4470400" y="1411605"/>
              <a:ext cx="9271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51" name="Rect 0"/>
          <p:cNvSpPr>
            <a:spLocks/>
          </p:cNvSpPr>
          <p:nvPr/>
        </p:nvSpPr>
        <p:spPr>
          <a:xfrm>
            <a:off x="984885" y="7499985"/>
            <a:ext cx="5985510" cy="111823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sp>
        <p:nvSpPr>
          <p:cNvPr id="53" name="도형 15"/>
          <p:cNvSpPr>
            <a:spLocks/>
          </p:cNvSpPr>
          <p:nvPr/>
        </p:nvSpPr>
        <p:spPr>
          <a:xfrm>
            <a:off x="7707631" y="5637848"/>
            <a:ext cx="1744028" cy="4800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9C9816-560F-9D1C-F10F-49F12E338C0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8D474C98-41E0-55E5-3267-D04215C01BC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3A80D249-170C-42AC-F15A-5051B4402A58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328A370-5D69-C3A0-88AE-6FC32F73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579249A6-812E-AD3A-D26E-6FE5FF915D15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17" descr="C:/Users/admin/AppData/Roaming/PolarisOffice/ETemp/7108_13822632/fImage18320273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7189470"/>
            <a:ext cx="8880158" cy="1937385"/>
          </a:xfrm>
          <a:prstGeom prst="rect">
            <a:avLst/>
          </a:prstGeom>
          <a:noFill/>
        </p:spPr>
      </p:pic>
      <p:pic>
        <p:nvPicPr>
          <p:cNvPr id="52" name="그림 16" descr="C:/Users/admin/AppData/Roaming/PolarisOffice/ETemp/7108_13822632/fImage5481272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6343651"/>
            <a:ext cx="6216015" cy="401003"/>
          </a:xfrm>
          <a:prstGeom prst="rect">
            <a:avLst/>
          </a:prstGeom>
          <a:noFill/>
        </p:spPr>
      </p:pic>
      <p:pic>
        <p:nvPicPr>
          <p:cNvPr id="46" name="Picture " descr="C:/Users/admin/AppData/Roaming/PolarisOffice/ETemp/7108_13822632/fImage5956424819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" y="2347913"/>
            <a:ext cx="8858250" cy="3808095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108_13822632/fImage1352494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6370" cy="26670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6981" y="1675448"/>
            <a:ext cx="7773353" cy="7450455"/>
            <a:chOff x="6751320" y="1116965"/>
            <a:chExt cx="5182235" cy="4966970"/>
          </a:xfrm>
        </p:grpSpPr>
        <p:pic>
          <p:nvPicPr>
            <p:cNvPr id="9" name="Picture " descr="C:/Users/admin/AppData/Roaming/PolarisOffice/ETemp/7108_13822632/fImage54802515436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320" y="1116965"/>
              <a:ext cx="5173345" cy="4966970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0375" y="1218565"/>
              <a:ext cx="584835" cy="457835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4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5775" y="1421765"/>
              <a:ext cx="5097780" cy="26289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  <a:sym typeface="맑은 고딕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22058"/>
              </p:ext>
            </p:extLst>
          </p:nvPr>
        </p:nvGraphicFramePr>
        <p:xfrm>
          <a:off x="11004233" y="3068003"/>
          <a:ext cx="6366510" cy="5720716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035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0618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1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작성일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- 작성한 날짜로 표시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2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작성날짜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0" kern="1200">
                          <a:latin typeface="맑은 고딕" panose="020B0503020000020004" pitchFamily="50" charset="-127"/>
                        </a:rPr>
                        <a:t>- notice.createdDate는 백엔드에서 내려온 작성 시간 값</a:t>
                      </a:r>
                      <a:endParaRPr lang="ko-KR" altLang="en-US" sz="1800" b="0" kern="1200"/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0" kern="1200"/>
                        <a:t>- new Date로 자바스크립트 Date 객체로 변환하고 .tolocaleDateString()으로 날짜만 포맷해서 표시</a:t>
                      </a:r>
                      <a:endParaRPr lang="ko-KR" altLang="en-US" sz="1800" b="0" kern="1200"/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048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3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CREATED_DATE 컬럼은 SYSDATE를 기본값으로 갖는 DATE 타입이므로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공지사항이 등록될 때 자동으로 작성일이 DB에 저장되는 구조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4635" cy="76295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  <a:sym typeface="맑은 고딕" charset="0"/>
              </a:rPr>
              <a:t>공지사항 목록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300991" y="6133144"/>
            <a:ext cx="471488" cy="623247"/>
            <a:chOff x="200660" y="4088765"/>
            <a:chExt cx="314325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242570" y="4191000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00660" y="4088765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7663816" y="2784158"/>
            <a:ext cx="644843" cy="26136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47" name="Group 5"/>
          <p:cNvGrpSpPr>
            <a:grpSpLocks/>
          </p:cNvGrpSpPr>
          <p:nvPr/>
        </p:nvGrpSpPr>
        <p:grpSpPr>
          <a:xfrm>
            <a:off x="394336" y="1966912"/>
            <a:ext cx="288608" cy="623247"/>
            <a:chOff x="262890" y="1311275"/>
            <a:chExt cx="192405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262890" y="1459230"/>
              <a:ext cx="192405" cy="17018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304165" y="1311275"/>
              <a:ext cx="9271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51" name="Rect 0"/>
          <p:cNvSpPr>
            <a:spLocks/>
          </p:cNvSpPr>
          <p:nvPr/>
        </p:nvSpPr>
        <p:spPr>
          <a:xfrm>
            <a:off x="434341" y="8361998"/>
            <a:ext cx="8099108" cy="32289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54" name="그룹 23"/>
          <p:cNvGrpSpPr>
            <a:grpSpLocks/>
          </p:cNvGrpSpPr>
          <p:nvPr/>
        </p:nvGrpSpPr>
        <p:grpSpPr>
          <a:xfrm>
            <a:off x="67628" y="7035162"/>
            <a:ext cx="471488" cy="623247"/>
            <a:chOff x="45085" y="4690110"/>
            <a:chExt cx="314325" cy="415498"/>
          </a:xfrm>
        </p:grpSpPr>
        <p:sp>
          <p:nvSpPr>
            <p:cNvPr id="55" name="도형 21"/>
            <p:cNvSpPr>
              <a:spLocks/>
            </p:cNvSpPr>
            <p:nvPr/>
          </p:nvSpPr>
          <p:spPr>
            <a:xfrm>
              <a:off x="86995" y="479234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56" name="텍스트 상자 22"/>
            <p:cNvSpPr txBox="1">
              <a:spLocks/>
            </p:cNvSpPr>
            <p:nvPr/>
          </p:nvSpPr>
          <p:spPr>
            <a:xfrm>
              <a:off x="45085" y="469011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3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BFFE01-EBD3-B4F4-CAD3-F035BF84660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C12DE183-AC35-78A6-247B-6D57E06B9280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71800BA8-11C0-5F5F-659B-1B2BD253D239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90D111E-DE75-FE0F-2338-542537B5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B4A32353-F9CC-EE97-8926-17560B051227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" descr="C:/Users/admin/AppData/Roaming/PolarisOffice/ETemp/7108_13822632/fImage59564281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6" y="1837373"/>
            <a:ext cx="4193858" cy="3289935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108_13822632/fImage135282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6370" cy="26670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7933" y="1408748"/>
            <a:ext cx="7773353" cy="7450455"/>
            <a:chOff x="6751955" y="939165"/>
            <a:chExt cx="5182235" cy="4966970"/>
          </a:xfrm>
        </p:grpSpPr>
        <p:pic>
          <p:nvPicPr>
            <p:cNvPr id="9" name="Picture " descr="C:/Users/admin/AppData/Roaming/PolarisOffice/ETemp/7108_13822632/fImage5480284153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955" y="939165"/>
              <a:ext cx="5173345" cy="4966970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1010" y="1040765"/>
              <a:ext cx="584835" cy="457835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5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6410" y="1243965"/>
              <a:ext cx="5097780" cy="26289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  <a:sym typeface="맑은 고딕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464668"/>
              </p:ext>
            </p:extLst>
          </p:nvPr>
        </p:nvGraphicFramePr>
        <p:xfrm>
          <a:off x="11004233" y="3102293"/>
          <a:ext cx="6366510" cy="501396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3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156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1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게시글 삭제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삭제는 관리자만 가능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선택한 게시글만 삭제 가능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618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2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체크박스 핸들러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사용자가 체크박스 클릭할 때마다 selectedIds 배열에 해당 noticeId를 추가하거나 제거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3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삭제버튼 핸들러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배열에 들어있는 항목만 반복문을 통해 하나씩 삭제 API 호출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삭제 후 상태 초기화 및 리스트 갱신 포함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92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4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백엔드 삭제 API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관리자 권한 검사 후 삭제 처리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4635" cy="76295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  <a:sym typeface="맑은 고딕" charset="0"/>
              </a:rPr>
              <a:t>공지사항 목록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206693" y="5150165"/>
            <a:ext cx="471488" cy="623247"/>
            <a:chOff x="137795" y="3433445"/>
            <a:chExt cx="314325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179705" y="3535680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137795" y="3433445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4312920" y="2197418"/>
            <a:ext cx="577215" cy="232505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pic>
        <p:nvPicPr>
          <p:cNvPr id="52" name="그림 25" descr="C:/Users/admin/AppData/Roaming/PolarisOffice/ETemp/7108_13822632/fImage14365306238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" y="5369243"/>
            <a:ext cx="9147810" cy="959168"/>
          </a:xfrm>
          <a:prstGeom prst="rect">
            <a:avLst/>
          </a:prstGeom>
          <a:noFill/>
        </p:spPr>
      </p:pic>
      <p:pic>
        <p:nvPicPr>
          <p:cNvPr id="53" name="그림 26" descr="C:/Users/admin/AppData/Roaming/PolarisOffice/ETemp/7108_13822632/fImage33791307742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2118361"/>
            <a:ext cx="4570095" cy="3148013"/>
          </a:xfrm>
          <a:prstGeom prst="rect">
            <a:avLst/>
          </a:prstGeom>
          <a:noFill/>
        </p:spPr>
      </p:pic>
      <p:pic>
        <p:nvPicPr>
          <p:cNvPr id="54" name="그림 27" descr="C:/Users/admin/AppData/Roaming/PolarisOffice/ETemp/7108_13822632/fImage46090308871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6" y="6459855"/>
            <a:ext cx="9165908" cy="2929890"/>
          </a:xfrm>
          <a:prstGeom prst="rect">
            <a:avLst/>
          </a:prstGeom>
          <a:noFill/>
        </p:spPr>
      </p:pic>
      <p:sp>
        <p:nvSpPr>
          <p:cNvPr id="55" name="도형 28"/>
          <p:cNvSpPr>
            <a:spLocks/>
          </p:cNvSpPr>
          <p:nvPr/>
        </p:nvSpPr>
        <p:spPr>
          <a:xfrm>
            <a:off x="4061460" y="4713923"/>
            <a:ext cx="384810" cy="40576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56" name="그룹 31"/>
          <p:cNvGrpSpPr>
            <a:grpSpLocks/>
          </p:cNvGrpSpPr>
          <p:nvPr/>
        </p:nvGrpSpPr>
        <p:grpSpPr>
          <a:xfrm>
            <a:off x="5172076" y="1706880"/>
            <a:ext cx="471488" cy="623247"/>
            <a:chOff x="3448050" y="1137920"/>
            <a:chExt cx="314325" cy="415498"/>
          </a:xfrm>
        </p:grpSpPr>
        <p:sp>
          <p:nvSpPr>
            <p:cNvPr id="57" name="도형 29"/>
            <p:cNvSpPr>
              <a:spLocks/>
            </p:cNvSpPr>
            <p:nvPr/>
          </p:nvSpPr>
          <p:spPr>
            <a:xfrm>
              <a:off x="3489960" y="124015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58" name="텍스트 상자 30"/>
            <p:cNvSpPr txBox="1">
              <a:spLocks/>
            </p:cNvSpPr>
            <p:nvPr/>
          </p:nvSpPr>
          <p:spPr>
            <a:xfrm>
              <a:off x="3448050" y="113792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3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59" name="그룹 34"/>
          <p:cNvGrpSpPr>
            <a:grpSpLocks/>
          </p:cNvGrpSpPr>
          <p:nvPr/>
        </p:nvGrpSpPr>
        <p:grpSpPr>
          <a:xfrm>
            <a:off x="232411" y="6502714"/>
            <a:ext cx="471488" cy="623247"/>
            <a:chOff x="154940" y="4335145"/>
            <a:chExt cx="314325" cy="415498"/>
          </a:xfrm>
        </p:grpSpPr>
        <p:sp>
          <p:nvSpPr>
            <p:cNvPr id="60" name="도형 32"/>
            <p:cNvSpPr>
              <a:spLocks/>
            </p:cNvSpPr>
            <p:nvPr/>
          </p:nvSpPr>
          <p:spPr>
            <a:xfrm>
              <a:off x="196850" y="4437380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61" name="텍스트 상자 33"/>
            <p:cNvSpPr txBox="1">
              <a:spLocks/>
            </p:cNvSpPr>
            <p:nvPr/>
          </p:nvSpPr>
          <p:spPr>
            <a:xfrm>
              <a:off x="154940" y="4335145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4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62" name="그룹 47"/>
          <p:cNvGrpSpPr>
            <a:grpSpLocks/>
          </p:cNvGrpSpPr>
          <p:nvPr/>
        </p:nvGrpSpPr>
        <p:grpSpPr>
          <a:xfrm>
            <a:off x="4075748" y="1732597"/>
            <a:ext cx="471488" cy="623247"/>
            <a:chOff x="2717165" y="1155065"/>
            <a:chExt cx="314325" cy="415498"/>
          </a:xfrm>
        </p:grpSpPr>
        <p:sp>
          <p:nvSpPr>
            <p:cNvPr id="63" name="도형 45"/>
            <p:cNvSpPr>
              <a:spLocks/>
            </p:cNvSpPr>
            <p:nvPr/>
          </p:nvSpPr>
          <p:spPr>
            <a:xfrm>
              <a:off x="2759075" y="1257300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64" name="텍스트 상자 46"/>
            <p:cNvSpPr txBox="1">
              <a:spLocks/>
            </p:cNvSpPr>
            <p:nvPr/>
          </p:nvSpPr>
          <p:spPr>
            <a:xfrm>
              <a:off x="2717165" y="1155065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7CD5F5-2CDF-4412-C6D0-FC85E45C8AAE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B352E512-ACA1-CECA-1499-8A90F283940F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D7D63CCC-B5EF-6A28-FDA2-AA9661A4FE30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F87BB0E-4802-D026-8BFD-FFFE8CFB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8921981-4EBB-BAED-3855-38D73FB8B5D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21" descr="C:/Users/admin/AppData/Roaming/PolarisOffice/ETemp/7484_7717936/fImage4319572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1" y="2251711"/>
            <a:ext cx="4254818" cy="315278"/>
          </a:xfrm>
          <a:prstGeom prst="rect">
            <a:avLst/>
          </a:prstGeom>
          <a:noFill/>
        </p:spPr>
      </p:pic>
      <p:pic>
        <p:nvPicPr>
          <p:cNvPr id="46" name="Picture " descr="C:/Users/admin/AppData/Roaming/PolarisOffice/ETemp/7484_7717936/fImage59564281460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05" y="1837373"/>
            <a:ext cx="4150995" cy="3653790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484_7717936/fImage135282390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7323" cy="27623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7933" y="1408748"/>
            <a:ext cx="7774305" cy="7451408"/>
            <a:chOff x="6751955" y="939165"/>
            <a:chExt cx="5182870" cy="4967605"/>
          </a:xfrm>
        </p:grpSpPr>
        <p:pic>
          <p:nvPicPr>
            <p:cNvPr id="9" name="Picture " descr="C:/Users/admin/AppData/Roaming/PolarisOffice/ETemp/7484_7717936/fImage5480284153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1955" y="939165"/>
              <a:ext cx="5173980" cy="4967605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1010" y="1040765"/>
              <a:ext cx="585470" cy="45847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6410" y="1243965"/>
              <a:ext cx="5098415" cy="26352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12081"/>
              </p:ext>
            </p:extLst>
          </p:nvPr>
        </p:nvGraphicFramePr>
        <p:xfrm>
          <a:off x="11004233" y="3102293"/>
          <a:ext cx="6366510" cy="5079683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3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1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페이지네이션 기능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한 페이지에서 게시글 갯수가 10개를 초과하면 다음 페이지로 넘어감</a:t>
                      </a: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578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</a:rPr>
                        <a:t>CustomPagination 컴포넌트를 사용해서 현재 페이지, 전체 게시글 수, 한 페이지당 개수, 페이지 변경 함수 설정</a:t>
                      </a: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5588" cy="763905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</a:rPr>
              <a:t>공지사항 목록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4757738" y="1783080"/>
            <a:ext cx="472440" cy="623247"/>
            <a:chOff x="3171825" y="1188720"/>
            <a:chExt cx="314960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3213735" y="1290955"/>
              <a:ext cx="226695" cy="22288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3171825" y="1188720"/>
              <a:ext cx="31496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2475548" y="4755833"/>
            <a:ext cx="578168" cy="38862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62" name="Group 5"/>
          <p:cNvGrpSpPr>
            <a:grpSpLocks/>
          </p:cNvGrpSpPr>
          <p:nvPr/>
        </p:nvGrpSpPr>
        <p:grpSpPr>
          <a:xfrm>
            <a:off x="218123" y="2018347"/>
            <a:ext cx="472440" cy="623247"/>
            <a:chOff x="145415" y="1345565"/>
            <a:chExt cx="314960" cy="415498"/>
          </a:xfrm>
        </p:grpSpPr>
        <p:sp>
          <p:nvSpPr>
            <p:cNvPr id="63" name="Rect 0"/>
            <p:cNvSpPr>
              <a:spLocks/>
            </p:cNvSpPr>
            <p:nvPr/>
          </p:nvSpPr>
          <p:spPr>
            <a:xfrm>
              <a:off x="187325" y="1447800"/>
              <a:ext cx="226695" cy="22288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64" name="Rect 0"/>
            <p:cNvSpPr txBox="1">
              <a:spLocks/>
            </p:cNvSpPr>
            <p:nvPr/>
          </p:nvSpPr>
          <p:spPr>
            <a:xfrm>
              <a:off x="145415" y="1345565"/>
              <a:ext cx="31496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pic>
        <p:nvPicPr>
          <p:cNvPr id="68" name="그림 23" descr="C:/Users/admin/AppData/Roaming/PolarisOffice/ETemp/7484_7717936/fImage13367574846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0" y="2713673"/>
            <a:ext cx="4299585" cy="943928"/>
          </a:xfrm>
          <a:prstGeom prst="rect">
            <a:avLst/>
          </a:prstGeom>
          <a:noFill/>
        </p:spPr>
      </p:pic>
      <p:pic>
        <p:nvPicPr>
          <p:cNvPr id="69" name="그림 24" descr="C:/Users/admin/AppData/Roaming/PolarisOffice/ETemp/7484_7717936/fImage4230575633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3" y="3818573"/>
            <a:ext cx="4283393" cy="1058228"/>
          </a:xfrm>
          <a:prstGeom prst="rect">
            <a:avLst/>
          </a:prstGeom>
          <a:noFill/>
        </p:spPr>
      </p:pic>
      <p:pic>
        <p:nvPicPr>
          <p:cNvPr id="70" name="그림 25" descr="C:/Users/admin/AppData/Roaming/PolarisOffice/ETemp/7484_7717936/fImage177495766500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53" y="5013008"/>
            <a:ext cx="4254818" cy="2376488"/>
          </a:xfrm>
          <a:prstGeom prst="rect">
            <a:avLst/>
          </a:prstGeom>
          <a:noFill/>
        </p:spPr>
      </p:pic>
      <p:pic>
        <p:nvPicPr>
          <p:cNvPr id="71" name="그림 26" descr="C:/Users/admin/AppData/Roaming/PolarisOffice/ETemp/7484_7717936/fImage19696577916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8" y="7491413"/>
            <a:ext cx="8655368" cy="1530668"/>
          </a:xfrm>
          <a:prstGeom prst="rect">
            <a:avLst/>
          </a:prstGeom>
          <a:noFill/>
        </p:spPr>
      </p:pic>
      <p:pic>
        <p:nvPicPr>
          <p:cNvPr id="72" name="그림 27" descr="C:/Users/admin/AppData/Roaming/PolarisOffice/ETemp/7484_7717936/fImage137005785724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" y="5482590"/>
            <a:ext cx="4215765" cy="1885950"/>
          </a:xfrm>
          <a:prstGeom prst="rect">
            <a:avLst/>
          </a:prstGeom>
          <a:noFill/>
        </p:spPr>
      </p:pic>
      <p:grpSp>
        <p:nvGrpSpPr>
          <p:cNvPr id="73" name="그룹 30"/>
          <p:cNvGrpSpPr>
            <a:grpSpLocks/>
          </p:cNvGrpSpPr>
          <p:nvPr/>
        </p:nvGrpSpPr>
        <p:grpSpPr>
          <a:xfrm>
            <a:off x="232410" y="5176835"/>
            <a:ext cx="472440" cy="623247"/>
            <a:chOff x="154940" y="3451225"/>
            <a:chExt cx="314960" cy="415498"/>
          </a:xfrm>
        </p:grpSpPr>
        <p:sp>
          <p:nvSpPr>
            <p:cNvPr id="74" name="도형 28"/>
            <p:cNvSpPr>
              <a:spLocks/>
            </p:cNvSpPr>
            <p:nvPr/>
          </p:nvSpPr>
          <p:spPr>
            <a:xfrm>
              <a:off x="196850" y="3553460"/>
              <a:ext cx="226695" cy="22288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75" name="텍스트 상자 29"/>
            <p:cNvSpPr txBox="1">
              <a:spLocks/>
            </p:cNvSpPr>
            <p:nvPr/>
          </p:nvSpPr>
          <p:spPr>
            <a:xfrm>
              <a:off x="154940" y="3451225"/>
              <a:ext cx="31496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C87DC6-E8DB-958C-0EBD-7C2EBF3D894F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B2D0CCDC-13BE-AEE2-4F31-905BF505F30F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8189D915-CAF7-8854-4F0B-CEDE3DD1EC32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CFC49EF-8786-DF13-3CB0-163C69605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0101F4D-B9D4-1F84-364C-8F0E89C3B292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2BA2A3F-A7F3-9E3D-2B49-7FE34D2A4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918298"/>
              </p:ext>
            </p:extLst>
          </p:nvPr>
        </p:nvGraphicFramePr>
        <p:xfrm>
          <a:off x="812800" y="2006598"/>
          <a:ext cx="16675099" cy="46899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2661">
                  <a:extLst>
                    <a:ext uri="{9D8B030D-6E8A-4147-A177-3AD203B41FA5}">
                      <a16:colId xmlns:a16="http://schemas.microsoft.com/office/drawing/2014/main" val="1239708584"/>
                    </a:ext>
                  </a:extLst>
                </a:gridCol>
                <a:gridCol w="1363339">
                  <a:extLst>
                    <a:ext uri="{9D8B030D-6E8A-4147-A177-3AD203B41FA5}">
                      <a16:colId xmlns:a16="http://schemas.microsoft.com/office/drawing/2014/main" val="602773662"/>
                    </a:ext>
                  </a:extLst>
                </a:gridCol>
                <a:gridCol w="4285571">
                  <a:extLst>
                    <a:ext uri="{9D8B030D-6E8A-4147-A177-3AD203B41FA5}">
                      <a16:colId xmlns:a16="http://schemas.microsoft.com/office/drawing/2014/main" val="3551103542"/>
                    </a:ext>
                  </a:extLst>
                </a:gridCol>
                <a:gridCol w="5620429">
                  <a:extLst>
                    <a:ext uri="{9D8B030D-6E8A-4147-A177-3AD203B41FA5}">
                      <a16:colId xmlns:a16="http://schemas.microsoft.com/office/drawing/2014/main" val="1513588846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1230080092"/>
                    </a:ext>
                  </a:extLst>
                </a:gridCol>
              </a:tblGrid>
              <a:tr h="39211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4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Java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17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04734"/>
                  </a:ext>
                </a:extLst>
              </a:tr>
              <a:tr h="392113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4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SpringBoot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3.3.13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149"/>
                  </a:ext>
                </a:extLst>
              </a:tr>
              <a:tr h="392113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4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Oracle DB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18.4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237141"/>
                  </a:ext>
                </a:extLst>
              </a:tr>
              <a:tr h="392113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4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Mybatis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SQL </a:t>
                      </a:r>
                      <a:r>
                        <a:rPr lang="ko-KR" altLang="en-US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매핑 및 </a:t>
                      </a: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3.0.4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120580"/>
                  </a:ext>
                </a:extLst>
              </a:tr>
              <a:tr h="392113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4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Tomcat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Spring Boot </a:t>
                      </a:r>
                      <a:r>
                        <a:rPr lang="ko-KR" altLang="en-US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내장 </a:t>
                      </a: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Tomcat </a:t>
                      </a:r>
                      <a:r>
                        <a:rPr lang="ko-KR" altLang="en-US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692879"/>
                  </a:ext>
                </a:extLst>
              </a:tr>
              <a:tr h="392113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4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Spring Security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사용자 인증과 토큰 기반 보안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700429"/>
                  </a:ext>
                </a:extLst>
              </a:tr>
              <a:tr h="392113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24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JWT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0.11.5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92939"/>
                  </a:ext>
                </a:extLst>
              </a:tr>
            </a:tbl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기술스택 </a:t>
            </a: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BE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0757B4-EE45-4F6D-EA52-A72BE7CAA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45" y="6069630"/>
            <a:ext cx="593140" cy="593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A64F04-F52B-F82F-362F-97C0AA85F2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0" y="5389451"/>
            <a:ext cx="627695" cy="627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8354E8-136A-2EA3-B4B8-6526B7F86E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00" y="4670318"/>
            <a:ext cx="627695" cy="6276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E3899C-43E7-14BD-B776-C49AD60B42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16" y="3986423"/>
            <a:ext cx="730300" cy="730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4C99A-3043-EFB5-CBDF-44CD951B03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8" t="34127" r="6767" b="35318"/>
          <a:stretch/>
        </p:blipFill>
        <p:spPr>
          <a:xfrm>
            <a:off x="4356000" y="3521614"/>
            <a:ext cx="1054200" cy="3730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33E299-E27E-F257-CEF6-58FEB4890E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16" y="2679326"/>
            <a:ext cx="692200" cy="692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F26ECA-4300-8E36-6F87-6030EC8405E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6"/>
          <a:stretch/>
        </p:blipFill>
        <p:spPr>
          <a:xfrm>
            <a:off x="4442117" y="2024295"/>
            <a:ext cx="692200" cy="6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23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35" descr="C:/Users/admin/AppData/Roaming/PolarisOffice/ETemp/7108_13822632/fImage1102734497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18" y="2265045"/>
            <a:ext cx="4552950" cy="3063240"/>
          </a:xfrm>
          <a:prstGeom prst="rect">
            <a:avLst/>
          </a:prstGeom>
          <a:noFill/>
        </p:spPr>
      </p:pic>
      <p:pic>
        <p:nvPicPr>
          <p:cNvPr id="46" name="Picture " descr="C:/Users/admin/AppData/Roaming/PolarisOffice/ETemp/7108_13822632/fImage595643189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" y="2347913"/>
            <a:ext cx="4211955" cy="2980373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108_13822632/fImage13531954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6370" cy="26670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6981" y="1675448"/>
            <a:ext cx="7773353" cy="7450455"/>
            <a:chOff x="6751320" y="1116965"/>
            <a:chExt cx="5182235" cy="4966970"/>
          </a:xfrm>
        </p:grpSpPr>
        <p:pic>
          <p:nvPicPr>
            <p:cNvPr id="9" name="Picture " descr="C:/Users/admin/AppData/Roaming/PolarisOffice/ETemp/7108_13822632/fImage5480321172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320" y="1116965"/>
              <a:ext cx="5173345" cy="4966970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0375" y="1218565"/>
              <a:ext cx="584835" cy="457835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7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5775" y="1421765"/>
              <a:ext cx="5097780" cy="26289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  <a:sym typeface="맑은 고딕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33995"/>
              </p:ext>
            </p:extLst>
          </p:nvPr>
        </p:nvGraphicFramePr>
        <p:xfrm>
          <a:off x="11004233" y="3068003"/>
          <a:ext cx="6283643" cy="5720716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0618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1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공지사항 글쓰기 버튼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- 클릭 시 공지사상 상세페이지로 이동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2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공지사항 입력 폼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latin typeface="맑은 고딕" panose="020B0503020000020004" pitchFamily="50" charset="-127"/>
                        </a:rPr>
                        <a:t>제목/내용 입력 후 등록 버튼 클릭 시 </a:t>
                      </a:r>
                      <a:endParaRPr lang="ko-KR" altLang="en-US" sz="1800" b="0" kern="1200"/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0" kern="1200"/>
                        <a:t>입력한 내용 공지사항 리스트 페이지에 게시</a:t>
                      </a:r>
                      <a:endParaRPr lang="ko-KR" altLang="en-US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취소 버튼 클릭시 리스트페이지로 이동</a:t>
                      </a:r>
                      <a:endParaRPr lang="ko-KR" altLang="en-US" sz="1800" b="0" kern="1200"/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048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3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등록 화면으로 이동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등록 화면 UI 및 입력 처리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백엔드에 데이터 저장 처리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charset="0"/>
                          <a:sym typeface="맑은 고딕" charset="0"/>
                        </a:rPr>
                        <a:t>권한 없는 사용자 접근 차단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0"/>
            <a:ext cx="6604635" cy="76295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  <a:sym typeface="맑은 고딕" charset="0"/>
              </a:rPr>
              <a:t>공지사항 등록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4892993" y="1887855"/>
            <a:ext cx="471488" cy="623247"/>
            <a:chOff x="3261995" y="1258570"/>
            <a:chExt cx="314325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3303905" y="136080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3261995" y="125857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8940166" y="4775835"/>
            <a:ext cx="858203" cy="4495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47" name="Group 5"/>
          <p:cNvGrpSpPr>
            <a:grpSpLocks/>
          </p:cNvGrpSpPr>
          <p:nvPr/>
        </p:nvGrpSpPr>
        <p:grpSpPr>
          <a:xfrm>
            <a:off x="394336" y="1966912"/>
            <a:ext cx="288608" cy="623247"/>
            <a:chOff x="262890" y="1311275"/>
            <a:chExt cx="192405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262890" y="1459230"/>
              <a:ext cx="192405" cy="17018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304165" y="1311275"/>
              <a:ext cx="9271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54" name="Group 5"/>
          <p:cNvGrpSpPr>
            <a:grpSpLocks/>
          </p:cNvGrpSpPr>
          <p:nvPr/>
        </p:nvGrpSpPr>
        <p:grpSpPr>
          <a:xfrm>
            <a:off x="6668" y="5320663"/>
            <a:ext cx="471488" cy="623247"/>
            <a:chOff x="4445" y="3547110"/>
            <a:chExt cx="314325" cy="415498"/>
          </a:xfrm>
        </p:grpSpPr>
        <p:sp>
          <p:nvSpPr>
            <p:cNvPr id="55" name="Rect 0"/>
            <p:cNvSpPr>
              <a:spLocks/>
            </p:cNvSpPr>
            <p:nvPr/>
          </p:nvSpPr>
          <p:spPr>
            <a:xfrm>
              <a:off x="46355" y="364934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56" name="Rect 0"/>
            <p:cNvSpPr txBox="1">
              <a:spLocks/>
            </p:cNvSpPr>
            <p:nvPr/>
          </p:nvSpPr>
          <p:spPr>
            <a:xfrm>
              <a:off x="4445" y="354711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3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58" name="도형 48"/>
          <p:cNvSpPr>
            <a:spLocks/>
          </p:cNvSpPr>
          <p:nvPr/>
        </p:nvSpPr>
        <p:spPr>
          <a:xfrm>
            <a:off x="4475798" y="5000625"/>
            <a:ext cx="321945" cy="30670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pic>
        <p:nvPicPr>
          <p:cNvPr id="59" name="그림 49" descr="C:/Users/admin/AppData/Roaming/PolarisOffice/ETemp/7108_13822632/fImage5074358153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6" y="5623560"/>
            <a:ext cx="9110663" cy="386715"/>
          </a:xfrm>
          <a:prstGeom prst="rect">
            <a:avLst/>
          </a:prstGeom>
          <a:noFill/>
        </p:spPr>
      </p:pic>
      <p:pic>
        <p:nvPicPr>
          <p:cNvPr id="60" name="그림 50" descr="C:/Users/admin/AppData/Roaming/PolarisOffice/ETemp/7108_13822632/fImage6232359186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6091238"/>
            <a:ext cx="9098280" cy="603885"/>
          </a:xfrm>
          <a:prstGeom prst="rect">
            <a:avLst/>
          </a:prstGeom>
          <a:noFill/>
        </p:spPr>
      </p:pic>
      <p:pic>
        <p:nvPicPr>
          <p:cNvPr id="61" name="그림 51" descr="C:/Users/admin/AppData/Roaming/PolarisOffice/ETemp/7108_13822632/fImage66493360991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" y="6776085"/>
            <a:ext cx="9130665" cy="2695575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F3E1032-ADDC-5D88-89FA-D5A17FED049A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5FFE35EA-D900-C563-EFA6-ACA67309046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F4B870E6-FB5F-67E1-33E1-1B6C0D3332F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5F3387D-6F16-B8AE-7B3C-080211F78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970D0F40-9FB5-7A78-7ED4-CA10A43B3522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admin/AppData/Roaming/PolarisOffice/ETemp/7108_13822632/fImage13539556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6370" cy="26670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6981" y="1675448"/>
            <a:ext cx="7773353" cy="7450455"/>
            <a:chOff x="6751320" y="1116965"/>
            <a:chExt cx="5182235" cy="4966970"/>
          </a:xfrm>
        </p:grpSpPr>
        <p:pic>
          <p:nvPicPr>
            <p:cNvPr id="9" name="Picture " descr="C:/Users/admin/AppData/Roaming/PolarisOffice/ETemp/7108_13822632/fImage54803976299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320" y="1116965"/>
              <a:ext cx="5173345" cy="4966970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0375" y="1218565"/>
              <a:ext cx="584835" cy="457835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8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5775" y="1421765"/>
              <a:ext cx="5097780" cy="26289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 charset="0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  <a:sym typeface="맑은 고딕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26812"/>
              </p:ext>
            </p:extLst>
          </p:nvPr>
        </p:nvGraphicFramePr>
        <p:xfrm>
          <a:off x="11004233" y="3068003"/>
          <a:ext cx="6283643" cy="485203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20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1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등록된 공지사항 데이터가 DB에 정상적으로 저장되었는지 확인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NOTICE_ID는 UUID로 자동 생성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작성일,수정일은 SYSDATE를 기준으로 자동 입력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작성자 및 등록자, 수정자 정보는 로그인된 관리자 계정의 MEMBER_ID로 저장되며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공지사항 등록 시 입력한 제목 및 내용이 정상적으로 반영되었는지 확인 가능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0"/>
            <a:ext cx="6604635" cy="76295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  <a:sym typeface="맑은 고딕" charset="0"/>
              </a:rPr>
              <a:t>공지사항 등록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8199121" y="-1112520"/>
            <a:ext cx="471488" cy="623247"/>
            <a:chOff x="5466080" y="-741680"/>
            <a:chExt cx="314325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5507990" y="-63944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5466080" y="-74168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47" name="Group 5"/>
          <p:cNvGrpSpPr>
            <a:grpSpLocks/>
          </p:cNvGrpSpPr>
          <p:nvPr/>
        </p:nvGrpSpPr>
        <p:grpSpPr>
          <a:xfrm>
            <a:off x="537211" y="1844040"/>
            <a:ext cx="288608" cy="623247"/>
            <a:chOff x="358140" y="1229360"/>
            <a:chExt cx="192405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358140" y="1377315"/>
              <a:ext cx="192405" cy="17018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399415" y="1229360"/>
              <a:ext cx="9271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54" name="Group 5"/>
          <p:cNvGrpSpPr>
            <a:grpSpLocks/>
          </p:cNvGrpSpPr>
          <p:nvPr/>
        </p:nvGrpSpPr>
        <p:grpSpPr>
          <a:xfrm>
            <a:off x="-75247" y="-965835"/>
            <a:ext cx="471488" cy="623247"/>
            <a:chOff x="-50165" y="-643890"/>
            <a:chExt cx="314325" cy="415498"/>
          </a:xfrm>
        </p:grpSpPr>
        <p:sp>
          <p:nvSpPr>
            <p:cNvPr id="55" name="Rect 0"/>
            <p:cNvSpPr>
              <a:spLocks/>
            </p:cNvSpPr>
            <p:nvPr/>
          </p:nvSpPr>
          <p:spPr>
            <a:xfrm>
              <a:off x="-8255" y="-54165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56" name="Rect 0"/>
            <p:cNvSpPr txBox="1">
              <a:spLocks/>
            </p:cNvSpPr>
            <p:nvPr/>
          </p:nvSpPr>
          <p:spPr>
            <a:xfrm>
              <a:off x="-50165" y="-64389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3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pic>
        <p:nvPicPr>
          <p:cNvPr id="62" name="그림 53" descr="C:/Users/admin/AppData/Roaming/PolarisOffice/ETemp/7108_13822632/fImage29626423989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61211"/>
            <a:ext cx="8374380" cy="2490788"/>
          </a:xfrm>
          <a:prstGeom prst="rect">
            <a:avLst/>
          </a:prstGeom>
          <a:noFill/>
        </p:spPr>
      </p:pic>
      <p:pic>
        <p:nvPicPr>
          <p:cNvPr id="63" name="그림 54" descr="C:/Users/admin/AppData/Roaming/PolarisOffice/ETemp/7108_13822632/fImage45652424870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28" y="4656773"/>
            <a:ext cx="8587740" cy="2038350"/>
          </a:xfrm>
          <a:prstGeom prst="rect">
            <a:avLst/>
          </a:prstGeom>
          <a:noFill/>
        </p:spPr>
      </p:pic>
      <p:pic>
        <p:nvPicPr>
          <p:cNvPr id="64" name="그림 55" descr="C:/Users/admin/AppData/Roaming/PolarisOffice/ETemp/7108_13822632/fImage32443425381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98" y="6917056"/>
            <a:ext cx="8482013" cy="2064068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A2B590F-B03A-7EC1-708A-CE5291344FF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581D385A-E461-3D82-81EC-30970D4AE01B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B089F639-0E26-362C-3020-CD933623A246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4F51721-516F-882E-6793-BBB9D5246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E39C3EB1-A23C-3AC6-4955-11659E36473C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6" y="1817371"/>
            <a:ext cx="8626793" cy="3469958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6370" cy="26670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6981" y="1675448"/>
            <a:ext cx="7773353" cy="7450455"/>
            <a:chOff x="6751320" y="1116965"/>
            <a:chExt cx="5182235" cy="4966970"/>
          </a:xfrm>
        </p:grpSpPr>
        <p:pic>
          <p:nvPicPr>
            <p:cNvPr id="9" name="Picture " descr="C:/Users/admin/AppData/Roaming/PolarisOffice/ETemp/7484_7717936/fImage5480365767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1320" y="1116965"/>
              <a:ext cx="5173980" cy="4967605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0375" y="1218565"/>
              <a:ext cx="585470" cy="45847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5775" y="1421765"/>
              <a:ext cx="5098415" cy="26352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56263"/>
              </p:ext>
            </p:extLst>
          </p:nvPr>
        </p:nvGraphicFramePr>
        <p:xfrm>
          <a:off x="11004233" y="3068003"/>
          <a:ext cx="6283643" cy="54406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45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1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공지사항 상페 폼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공지사항 제목/작성일 및 내용 출력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수정하기 버튼 클릭시 공지사항 수정페이</a:t>
                      </a:r>
                      <a:r>
                        <a:rPr lang="ko-KR" altLang="en-US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지</a:t>
                      </a: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로 이동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목록으로 버튼 클릭시 리스트 페이지로 이동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1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2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latin typeface="맑은 고딕" panose="020B0503020000020004" pitchFamily="50" charset="-127"/>
                        </a:rPr>
                        <a:t>제목 클릭 시 navigate(’/notice/고유ID’)실행</a:t>
                      </a:r>
                      <a:endParaRPr lang="ko-KR" altLang="en-US" sz="1800" b="0" kern="1200">
                        <a:latin typeface="맑은 고딕" panose="020B0503020000020004" pitchFamily="50" charset="-127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상세페이지(/notice/:id)로 이동</a:t>
                      </a:r>
                      <a:endParaRPr lang="ko-KR" altLang="en-US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URL의 id를 추출해 해당 공지사항 조회 요청</a:t>
                      </a:r>
                      <a:endParaRPr lang="ko-KR" altLang="en-US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응답받은 notice 객체를 화면에 렌더링</a:t>
                      </a:r>
                      <a:endParaRPr lang="ko-KR" altLang="en-US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프론트에서 요청한 id로 DB에서 공지사항 검색</a:t>
                      </a:r>
                      <a:endParaRPr lang="ko-KR" altLang="en-US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존재하지 않으면 404,</a:t>
                      </a:r>
                      <a:endParaRPr lang="ko-KR" altLang="en-US" sz="1800" b="0" kern="1200"/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0" kern="1200"/>
                        <a:t>성공했을 경우 NoticeVO JSON 반환</a:t>
                      </a:r>
                      <a:endParaRPr lang="ko-KR" altLang="en-US" sz="1800" b="0" kern="1200"/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4635" cy="76295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  <a:sym typeface="맑은 고딕" charset="0"/>
              </a:rPr>
              <a:t>공지사항 상세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219076" y="5377813"/>
            <a:ext cx="471488" cy="623247"/>
            <a:chOff x="146050" y="3585210"/>
            <a:chExt cx="314325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187960" y="368744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146050" y="358521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7613333" y="4837748"/>
            <a:ext cx="1797368" cy="4495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47" name="Group 5"/>
          <p:cNvGrpSpPr>
            <a:grpSpLocks/>
          </p:cNvGrpSpPr>
          <p:nvPr/>
        </p:nvGrpSpPr>
        <p:grpSpPr>
          <a:xfrm>
            <a:off x="394336" y="1966912"/>
            <a:ext cx="288608" cy="623247"/>
            <a:chOff x="262890" y="1311275"/>
            <a:chExt cx="192405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262890" y="1459230"/>
              <a:ext cx="192405" cy="17018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304165" y="1311275"/>
              <a:ext cx="9271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pic>
        <p:nvPicPr>
          <p:cNvPr id="58" name="그림 5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8" y="5442586"/>
            <a:ext cx="8539163" cy="620078"/>
          </a:xfrm>
          <a:prstGeom prst="rect">
            <a:avLst/>
          </a:prstGeom>
          <a:noFill/>
        </p:spPr>
      </p:pic>
      <p:pic>
        <p:nvPicPr>
          <p:cNvPr id="59" name="그림 5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6261736"/>
            <a:ext cx="8509635" cy="458153"/>
          </a:xfrm>
          <a:prstGeom prst="rect">
            <a:avLst/>
          </a:prstGeom>
          <a:noFill/>
        </p:spPr>
      </p:pic>
      <p:pic>
        <p:nvPicPr>
          <p:cNvPr id="60" name="그림 5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3" y="6938011"/>
            <a:ext cx="8655368" cy="2349818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6323EC5-D37E-8E01-0D56-254387ABB4F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625FE63B-7956-D3A6-E4CD-F664BA9AAAD0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43E24BA6-266B-2D47-5494-6BAED5F8C375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ECCA6BE-941C-849C-80D3-56D158D57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D5C98AB-533E-66EF-2B7A-FA701C569BC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1" y="5136833"/>
            <a:ext cx="8426768" cy="1742123"/>
          </a:xfrm>
          <a:prstGeom prst="rect">
            <a:avLst/>
          </a:prstGeom>
          <a:noFill/>
        </p:spPr>
      </p:pic>
      <p:pic>
        <p:nvPicPr>
          <p:cNvPr id="61" name="그림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8" y="1864043"/>
            <a:ext cx="8655368" cy="3423285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6370" cy="26670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6981" y="1675448"/>
            <a:ext cx="7773353" cy="7450455"/>
            <a:chOff x="6751320" y="1116965"/>
            <a:chExt cx="5182235" cy="4966970"/>
          </a:xfrm>
        </p:grpSpPr>
        <p:pic>
          <p:nvPicPr>
            <p:cNvPr id="9" name="Picture " descr="C:/Users/admin/AppData/Roaming/PolarisOffice/ETemp/7484_7717936/fImage54804322662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1320" y="1116965"/>
              <a:ext cx="5173980" cy="4967605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0375" y="1218565"/>
              <a:ext cx="585470" cy="45847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5775" y="1421765"/>
              <a:ext cx="5098415" cy="26352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</a:rPr>
                <a:t>항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32492"/>
              </p:ext>
            </p:extLst>
          </p:nvPr>
        </p:nvGraphicFramePr>
        <p:xfrm>
          <a:off x="11004233" y="3068003"/>
          <a:ext cx="6283643" cy="54406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45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1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공지사항 수정 폼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내용 수정하고 수정 버튼 클릭시 수정한 내용 저장되고 공지사항 리스트페이지로 이동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목록으로 버튼 클릭시 리스트 페이지로 이동</a:t>
                      </a:r>
                      <a:endParaRPr lang="ko-KR" altLang="en-US" sz="180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1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sym typeface="맑은 고딕" charset="0"/>
                        </a:rPr>
                        <a:t>2</a:t>
                      </a:r>
                      <a:endParaRPr lang="ko-KR" altLang="en-US" sz="1800" b="1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sym typeface="맑은 고딕" charset="0"/>
                      </a:endParaRPr>
                    </a:p>
                  </a:txBody>
                  <a:tcPr marL="137160" marR="137160" marT="68580" marB="68580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>
                          <a:latin typeface="맑은 고딕" panose="020B0503020000020004" pitchFamily="50" charset="-127"/>
                        </a:rPr>
                        <a:t>관리자일 경우 수정하기 버튼 노출</a:t>
                      </a:r>
                      <a:endParaRPr lang="ko-KR" altLang="en-US" sz="1800" b="0" kern="1200">
                        <a:latin typeface="맑은 고딕" panose="020B0503020000020004" pitchFamily="50" charset="-127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클릭 시 /notice/edit{id} 경로 이동</a:t>
                      </a:r>
                      <a:endParaRPr lang="ko-KR" altLang="en-US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공지사항 ID로 기존 제목/내용 불러와 수정 폼에 초기값 설정</a:t>
                      </a:r>
                      <a:endParaRPr lang="ko-KR" altLang="en-US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수정 버튼 클릭 시 PUT 요청 전송</a:t>
                      </a:r>
                      <a:endParaRPr lang="ko-KR" altLang="en-US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수정 후 /notice 목록 페이지로 이동</a:t>
                      </a:r>
                      <a:endParaRPr lang="ko-KR" altLang="en-US" sz="1800" b="0" kern="1200"/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kern="1200"/>
                        <a:t>수정 요청 처리,권한 검사, DB 수정 수행</a:t>
                      </a:r>
                      <a:endParaRPr lang="ko-KR" altLang="en-US" sz="1800" b="0" kern="1200"/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4635" cy="76295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  <a:sym typeface="맑은 고딕" charset="0"/>
              </a:rPr>
              <a:t>공지사항 수정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280036" y="4970143"/>
            <a:ext cx="471488" cy="623247"/>
            <a:chOff x="186690" y="3313430"/>
            <a:chExt cx="314325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228600" y="3415665"/>
              <a:ext cx="226060" cy="22225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186690" y="3313430"/>
              <a:ext cx="31432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7940040" y="4796790"/>
            <a:ext cx="1613535" cy="4495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  <a:sym typeface="맑은 고딕" charset="0"/>
            </a:endParaRPr>
          </a:p>
        </p:txBody>
      </p:sp>
      <p:grpSp>
        <p:nvGrpSpPr>
          <p:cNvPr id="47" name="Group 5"/>
          <p:cNvGrpSpPr>
            <a:grpSpLocks/>
          </p:cNvGrpSpPr>
          <p:nvPr/>
        </p:nvGrpSpPr>
        <p:grpSpPr>
          <a:xfrm>
            <a:off x="394336" y="1966912"/>
            <a:ext cx="288608" cy="623247"/>
            <a:chOff x="262890" y="1311275"/>
            <a:chExt cx="192405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262890" y="1459230"/>
              <a:ext cx="192405" cy="170180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304165" y="1311275"/>
              <a:ext cx="9271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  <a:sym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  <a:sym typeface="맑은 고딕" charset="0"/>
              </a:endParaRPr>
            </a:p>
          </p:txBody>
        </p:sp>
      </p:grpSp>
      <p:pic>
        <p:nvPicPr>
          <p:cNvPr id="63" name="그림 6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" y="7020878"/>
            <a:ext cx="2764155" cy="2347913"/>
          </a:xfrm>
          <a:prstGeom prst="rect">
            <a:avLst/>
          </a:prstGeom>
          <a:noFill/>
        </p:spPr>
      </p:pic>
      <p:pic>
        <p:nvPicPr>
          <p:cNvPr id="64" name="그림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98" y="7036118"/>
            <a:ext cx="5552123" cy="231267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364485C-4E84-5524-A183-DBC52A23ED7B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7B8EEC42-DDD6-FC7E-57D9-7293D7F2DCA5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B29A817B-7502-A2E9-AE18-FE18745AB345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0A7F489-8263-4C16-ADD8-B0A5A5F5A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6C4750FA-6983-F5F0-C347-C76B599AF47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6" descr="C:/Users/admin/AppData/Roaming/PolarisOffice/ETemp/7484_7717936/fImage25193432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5134928"/>
            <a:ext cx="4021455" cy="3131820"/>
          </a:xfrm>
          <a:prstGeom prst="rect">
            <a:avLst/>
          </a:prstGeom>
          <a:noFill/>
        </p:spPr>
      </p:pic>
      <p:pic>
        <p:nvPicPr>
          <p:cNvPr id="59" name="그림 4" descr="C:/Users/admin/AppData/Roaming/PolarisOffice/ETemp/7484_7717936/fImage22387430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83" y="2003108"/>
            <a:ext cx="4001453" cy="2733675"/>
          </a:xfrm>
          <a:prstGeom prst="rect">
            <a:avLst/>
          </a:prstGeom>
          <a:noFill/>
        </p:spPr>
      </p:pic>
      <p:pic>
        <p:nvPicPr>
          <p:cNvPr id="57" name="그림 1" descr="C:/Users/admin/AppData/Roaming/PolarisOffice/ETemp/7484_7717936/fImage24715427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8" y="2012633"/>
            <a:ext cx="5013960" cy="6288405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484_7717936/fImage135430764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7323" cy="27623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6980" y="1675448"/>
            <a:ext cx="7774305" cy="7451408"/>
            <a:chOff x="6751320" y="1116965"/>
            <a:chExt cx="5182870" cy="4967605"/>
          </a:xfrm>
        </p:grpSpPr>
        <p:pic>
          <p:nvPicPr>
            <p:cNvPr id="9" name="Picture " descr="C:/Users/admin/AppData/Roaming/PolarisOffice/ETemp/7484_7717936/fImage54804322662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1320" y="1116965"/>
              <a:ext cx="5173980" cy="4967605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0375" y="1218565"/>
              <a:ext cx="585470" cy="45847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5775" y="1421765"/>
              <a:ext cx="5098415" cy="26352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</a:rPr>
                <a:t>보 수정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1129"/>
              </p:ext>
            </p:extLst>
          </p:nvPr>
        </p:nvGraphicFramePr>
        <p:xfrm>
          <a:off x="11004233" y="3068003"/>
          <a:ext cx="6283643" cy="54406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45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회원정보 수정 폼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 페이지와 동일</a:t>
                      </a: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이메일,사업자명,사업자 등록번호,은행,계좌번호는 유일성/신뢰성/보안성의 이유로 읽기전용으로 수정불가</a:t>
                      </a: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1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disabled 로 읽기 전용으로 수정불가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5588" cy="763905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</a:rPr>
              <a:t>회원정보 수정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4937760" y="1927860"/>
            <a:ext cx="472440" cy="623247"/>
            <a:chOff x="3291840" y="1285240"/>
            <a:chExt cx="314960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3333750" y="1387475"/>
              <a:ext cx="226695" cy="22288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3291840" y="1285240"/>
              <a:ext cx="31496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1076325" y="2595563"/>
            <a:ext cx="3415665" cy="533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7" name="Group 5"/>
          <p:cNvGrpSpPr>
            <a:grpSpLocks/>
          </p:cNvGrpSpPr>
          <p:nvPr/>
        </p:nvGrpSpPr>
        <p:grpSpPr>
          <a:xfrm>
            <a:off x="634365" y="1964055"/>
            <a:ext cx="289560" cy="623247"/>
            <a:chOff x="422910" y="1309370"/>
            <a:chExt cx="193040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422910" y="1457325"/>
              <a:ext cx="193040" cy="17081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464185" y="1309370"/>
              <a:ext cx="9334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sp>
        <p:nvSpPr>
          <p:cNvPr id="51" name="Rect 0"/>
          <p:cNvSpPr>
            <a:spLocks/>
          </p:cNvSpPr>
          <p:nvPr/>
        </p:nvSpPr>
        <p:spPr>
          <a:xfrm>
            <a:off x="6088380" y="2898458"/>
            <a:ext cx="1261110" cy="204788"/>
          </a:xfrm>
          <a:prstGeom prst="rect">
            <a:avLst/>
          </a:prstGeom>
          <a:noFill/>
          <a:ln cap="flat" cmpd="sng">
            <a:solidFill>
              <a:srgbClr val="FF0000">
                <a:alpha val="100000"/>
              </a:srgbClr>
            </a:solidFill>
            <a:prstDash val="sysDot"/>
          </a:ln>
        </p:spPr>
        <p:txBody>
          <a:bodyPr vert="horz" wrap="square" lIns="137160" tIns="68580" rIns="137160" bIns="68580" numCol="1" anchor="ctr">
            <a:noAutofit/>
          </a:bodyPr>
          <a:lstStyle/>
          <a:p>
            <a:pPr algn="ctr" defTabSz="1371600"/>
            <a:endParaRPr lang="ko-KR" altLang="en-US" sz="2700">
              <a:latin typeface="맑은 고딕" panose="020B0503020000020004" pitchFamily="50" charset="-127"/>
              <a:ea typeface="맑은 고딕" charset="0"/>
            </a:endParaRPr>
          </a:p>
        </p:txBody>
      </p:sp>
      <p:sp>
        <p:nvSpPr>
          <p:cNvPr id="58" name="도형 3"/>
          <p:cNvSpPr>
            <a:spLocks/>
          </p:cNvSpPr>
          <p:nvPr/>
        </p:nvSpPr>
        <p:spPr>
          <a:xfrm>
            <a:off x="1117283" y="5395913"/>
            <a:ext cx="3374708" cy="210788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1" name="도형 8"/>
          <p:cNvSpPr>
            <a:spLocks/>
          </p:cNvSpPr>
          <p:nvPr/>
        </p:nvSpPr>
        <p:spPr>
          <a:xfrm>
            <a:off x="6094095" y="4271963"/>
            <a:ext cx="1261110" cy="204788"/>
          </a:xfrm>
          <a:prstGeom prst="rect">
            <a:avLst/>
          </a:prstGeom>
          <a:noFill/>
          <a:ln cap="flat" cmpd="sng">
            <a:solidFill>
              <a:srgbClr val="FF0000">
                <a:alpha val="100000"/>
              </a:srgbClr>
            </a:solidFill>
            <a:prstDash val="sysDot"/>
          </a:ln>
        </p:spPr>
        <p:txBody>
          <a:bodyPr vert="horz" wrap="square" lIns="137160" tIns="68580" rIns="137160" bIns="68580" numCol="1" anchor="ctr">
            <a:noAutofit/>
          </a:bodyPr>
          <a:lstStyle/>
          <a:p>
            <a:pPr algn="ctr" defTabSz="1371600"/>
            <a:endParaRPr lang="ko-KR" altLang="en-US" sz="2700">
              <a:latin typeface="맑은 고딕" panose="020B0503020000020004" pitchFamily="50" charset="-127"/>
              <a:ea typeface="맑은 고딕" charset="0"/>
            </a:endParaRPr>
          </a:p>
        </p:txBody>
      </p:sp>
      <p:sp>
        <p:nvSpPr>
          <p:cNvPr id="62" name="도형 9"/>
          <p:cNvSpPr>
            <a:spLocks/>
          </p:cNvSpPr>
          <p:nvPr/>
        </p:nvSpPr>
        <p:spPr>
          <a:xfrm>
            <a:off x="6563678" y="6061710"/>
            <a:ext cx="1785938" cy="251460"/>
          </a:xfrm>
          <a:prstGeom prst="rect">
            <a:avLst/>
          </a:prstGeom>
          <a:noFill/>
          <a:ln cap="flat" cmpd="sng">
            <a:solidFill>
              <a:srgbClr val="FF0000">
                <a:alpha val="100000"/>
              </a:srgbClr>
            </a:solidFill>
            <a:prstDash val="sysDot"/>
          </a:ln>
        </p:spPr>
        <p:txBody>
          <a:bodyPr vert="horz" wrap="square" lIns="137160" tIns="68580" rIns="137160" bIns="68580" numCol="1" anchor="ctr">
            <a:noAutofit/>
          </a:bodyPr>
          <a:lstStyle/>
          <a:p>
            <a:pPr algn="ctr" defTabSz="1371600"/>
            <a:endParaRPr lang="ko-KR" altLang="en-US" sz="2700">
              <a:latin typeface="맑은 고딕" panose="020B0503020000020004" pitchFamily="50" charset="-127"/>
              <a:ea typeface="맑은 고딕" charset="0"/>
            </a:endParaRPr>
          </a:p>
        </p:txBody>
      </p:sp>
      <p:sp>
        <p:nvSpPr>
          <p:cNvPr id="63" name="도형 10"/>
          <p:cNvSpPr>
            <a:spLocks/>
          </p:cNvSpPr>
          <p:nvPr/>
        </p:nvSpPr>
        <p:spPr>
          <a:xfrm>
            <a:off x="6196013" y="7720965"/>
            <a:ext cx="1050608" cy="179070"/>
          </a:xfrm>
          <a:prstGeom prst="rect">
            <a:avLst/>
          </a:prstGeom>
          <a:noFill/>
          <a:ln cap="flat" cmpd="sng">
            <a:solidFill>
              <a:srgbClr val="FF0000">
                <a:alpha val="100000"/>
              </a:srgbClr>
            </a:solidFill>
            <a:prstDash val="sysDot"/>
          </a:ln>
        </p:spPr>
        <p:txBody>
          <a:bodyPr vert="horz" wrap="square" lIns="137160" tIns="68580" rIns="137160" bIns="68580" numCol="1" anchor="ctr">
            <a:noAutofit/>
          </a:bodyPr>
          <a:lstStyle/>
          <a:p>
            <a:pPr algn="ctr" defTabSz="1371600"/>
            <a:endParaRPr lang="ko-KR" altLang="en-US" sz="2700">
              <a:latin typeface="맑은 고딕" panose="020B0503020000020004" pitchFamily="50" charset="-127"/>
              <a:ea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639F3-779C-D0E1-01DE-1CCE815BBFD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B40CDF7A-5A0D-D710-0BB1-68CEE3B09B04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46952FF7-347A-D0BB-EB3D-E67DDB6EB2A2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3B28C72-FEFD-BF8E-7057-4B62093A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6FB4CA71-B8B6-BAB5-5648-5E0DB3962D08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11" descr="C:/Users/admin/AppData/Roaming/PolarisOffice/ETemp/7484_7717936/fImage9514468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3" y="8013383"/>
            <a:ext cx="9054897" cy="1149668"/>
          </a:xfrm>
          <a:prstGeom prst="rect">
            <a:avLst/>
          </a:prstGeom>
          <a:noFill/>
        </p:spPr>
      </p:pic>
      <p:pic>
        <p:nvPicPr>
          <p:cNvPr id="57" name="Picture " descr="C:/Users/admin/AppData/Roaming/PolarisOffice/ETemp/7484_7717936/fImage24715439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9"/>
          <a:stretch/>
        </p:blipFill>
        <p:spPr>
          <a:xfrm>
            <a:off x="387668" y="1786257"/>
            <a:ext cx="7537132" cy="5734068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484_7717936/fImage135430764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7323" cy="27623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6980" y="1675448"/>
            <a:ext cx="7774305" cy="7451408"/>
            <a:chOff x="6751320" y="1116965"/>
            <a:chExt cx="5182870" cy="4967605"/>
          </a:xfrm>
        </p:grpSpPr>
        <p:pic>
          <p:nvPicPr>
            <p:cNvPr id="9" name="Picture " descr="C:/Users/admin/AppData/Roaming/PolarisOffice/ETemp/7484_7717936/fImage54804322662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1320" y="1116965"/>
              <a:ext cx="5173980" cy="4967605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0375" y="1218565"/>
              <a:ext cx="585470" cy="45847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5775" y="1421765"/>
              <a:ext cx="5098415" cy="26352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</a:rPr>
                <a:t>보 수정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25960"/>
              </p:ext>
            </p:extLst>
          </p:nvPr>
        </p:nvGraphicFramePr>
        <p:xfrm>
          <a:off x="11004233" y="3068003"/>
          <a:ext cx="6283643" cy="54406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45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취소하기 버튼 클릭시 메인화면으로 이동</a:t>
                      </a: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1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navigate(’/’) 호출로 메인페이지로 이동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chemeClr val="tx1"/>
                          </a:solidFill>
                        </a:rPr>
                        <a:t>사용자가 입력한 변경사항은 무시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5588" cy="763905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</a:rPr>
              <a:t>회원정보 수정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713423" y="7446337"/>
            <a:ext cx="472440" cy="623247"/>
            <a:chOff x="665480" y="4278630"/>
            <a:chExt cx="314960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707390" y="4380865"/>
              <a:ext cx="226695" cy="22288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665480" y="4278630"/>
              <a:ext cx="31496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grpSp>
        <p:nvGrpSpPr>
          <p:cNvPr id="47" name="Group 5"/>
          <p:cNvGrpSpPr>
            <a:grpSpLocks/>
          </p:cNvGrpSpPr>
          <p:nvPr/>
        </p:nvGrpSpPr>
        <p:grpSpPr>
          <a:xfrm>
            <a:off x="1185863" y="2229802"/>
            <a:ext cx="289560" cy="623247"/>
            <a:chOff x="790575" y="1486535"/>
            <a:chExt cx="193040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790575" y="1634490"/>
              <a:ext cx="193040" cy="17081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831850" y="1486535"/>
              <a:ext cx="9334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4B0405-9536-9A0A-9AE0-9588C74EBA3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1D9E8CCF-E901-23BA-F77F-13ED446197AA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2884248B-BE70-7D72-1947-990BC94C3CCC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15C50AE-25BA-2337-39A1-4577ED06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028E4A6-E402-AC45-3E51-B9D1E75F6105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6" name="직사각형 26">
            <a:extLst>
              <a:ext uri="{FF2B5EF4-FFF2-40B4-BE49-F238E27FC236}">
                <a16:creationId xmlns:a16="http://schemas.microsoft.com/office/drawing/2014/main" id="{4600AEE3-16DE-7909-1B49-B5C268480C37}"/>
              </a:ext>
            </a:extLst>
          </p:cNvPr>
          <p:cNvSpPr/>
          <p:nvPr/>
        </p:nvSpPr>
        <p:spPr>
          <a:xfrm>
            <a:off x="1828800" y="6897079"/>
            <a:ext cx="1548764" cy="45622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" descr="C:/Users/admin/AppData/Roaming/PolarisOffice/ETemp/7484_7717936/fImage24715472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6" y="1971676"/>
            <a:ext cx="4123373" cy="6580823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484_7717936/fImage135430764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7323" cy="27623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6980" y="1675448"/>
            <a:ext cx="7774305" cy="7451408"/>
            <a:chOff x="6751320" y="1116965"/>
            <a:chExt cx="5182870" cy="4967605"/>
          </a:xfrm>
        </p:grpSpPr>
        <p:pic>
          <p:nvPicPr>
            <p:cNvPr id="9" name="Picture " descr="C:/Users/admin/AppData/Roaming/PolarisOffice/ETemp/7484_7717936/fImage54804322662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1320" y="1116965"/>
              <a:ext cx="5173980" cy="4967605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0375" y="1218565"/>
              <a:ext cx="585470" cy="45847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5775" y="1421765"/>
              <a:ext cx="5098415" cy="26352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</a:rPr>
                <a:t>보 수정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074356"/>
              </p:ext>
            </p:extLst>
          </p:nvPr>
        </p:nvGraphicFramePr>
        <p:xfrm>
          <a:off x="11004233" y="3068003"/>
          <a:ext cx="6283643" cy="54406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45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수정하기 버튼 클릭시 사용자가 입력한 내용이 수정되고 메인화면으로 이동</a:t>
                      </a: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1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프론트에서 수정폼 제출시 /member/{id}로 PUT 요청 전송/수정 성공 시 메인 페이지로 이동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chemeClr val="tx1"/>
                          </a:solidFill>
                        </a:rPr>
                        <a:t>백엔드에서 해당 ID 회원의 정보를 DB에서 수정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5588" cy="763905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</a:rPr>
              <a:t>회원정보 수정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4366260" y="1865947"/>
            <a:ext cx="472440" cy="623247"/>
            <a:chOff x="2910840" y="1243965"/>
            <a:chExt cx="314960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2952750" y="1346200"/>
              <a:ext cx="226695" cy="22288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910840" y="1243965"/>
              <a:ext cx="31496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2341245" y="7878128"/>
            <a:ext cx="864870" cy="409575"/>
          </a:xfrm>
          <a:prstGeom prst="rect">
            <a:avLst/>
          </a:prstGeom>
          <a:noFill/>
          <a:ln cap="flat" cmpd="sng">
            <a:solidFill>
              <a:srgbClr val="FF0000">
                <a:alpha val="100000"/>
              </a:srgbClr>
            </a:solidFill>
            <a:prstDash val="sysDot"/>
          </a:ln>
        </p:spPr>
        <p:txBody>
          <a:bodyPr vert="horz" wrap="square" lIns="137160" tIns="68580" rIns="137160" bIns="68580" numCol="1" anchor="ctr">
            <a:noAutofit/>
          </a:bodyPr>
          <a:lstStyle/>
          <a:p>
            <a:pPr algn="ctr" defTabSz="1371600"/>
            <a:endParaRPr lang="ko-KR" altLang="en-US" sz="2700">
              <a:latin typeface="맑은 고딕" panose="020B0503020000020004" pitchFamily="50" charset="-127"/>
              <a:ea typeface="맑은 고딕" charset="0"/>
            </a:endParaRPr>
          </a:p>
        </p:txBody>
      </p:sp>
      <p:grpSp>
        <p:nvGrpSpPr>
          <p:cNvPr id="47" name="Group 5"/>
          <p:cNvGrpSpPr>
            <a:grpSpLocks/>
          </p:cNvGrpSpPr>
          <p:nvPr/>
        </p:nvGrpSpPr>
        <p:grpSpPr>
          <a:xfrm>
            <a:off x="1696403" y="7679052"/>
            <a:ext cx="289560" cy="623247"/>
            <a:chOff x="1130935" y="5119370"/>
            <a:chExt cx="193040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1130935" y="5267325"/>
              <a:ext cx="193040" cy="17081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1172210" y="5119370"/>
              <a:ext cx="9334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pic>
        <p:nvPicPr>
          <p:cNvPr id="65" name="Picture " descr="C:/Users/admin/AppData/Roaming/PolarisOffice/ETemp/7484_7717936/fImage5716500328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89860"/>
            <a:ext cx="4675823" cy="701040"/>
          </a:xfrm>
          <a:prstGeom prst="rect">
            <a:avLst/>
          </a:prstGeom>
          <a:noFill/>
        </p:spPr>
      </p:pic>
      <p:pic>
        <p:nvPicPr>
          <p:cNvPr id="66" name="Picture " descr="C:/Users/admin/AppData/Roaming/PolarisOffice/ETemp/7484_7717936/fImage17708501682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55" y="3550920"/>
            <a:ext cx="4678680" cy="2185035"/>
          </a:xfrm>
          <a:prstGeom prst="rect">
            <a:avLst/>
          </a:prstGeom>
          <a:noFill/>
        </p:spPr>
      </p:pic>
      <p:pic>
        <p:nvPicPr>
          <p:cNvPr id="67" name="그림 14" descr="C:/Users/admin/AppData/Roaming/PolarisOffice/ETemp/7484_7717936/fImage4429502996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66" y="2146935"/>
            <a:ext cx="4654868" cy="358140"/>
          </a:xfrm>
          <a:prstGeom prst="rect">
            <a:avLst/>
          </a:prstGeom>
          <a:noFill/>
        </p:spPr>
      </p:pic>
      <p:pic>
        <p:nvPicPr>
          <p:cNvPr id="68" name="그림 15" descr="C:/Users/admin/AppData/Roaming/PolarisOffice/ETemp/7484_7717936/fImage4153750349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8" y="6016943"/>
            <a:ext cx="4727258" cy="2515553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814AF59-6A64-ED29-D41B-424DDBB46B1D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F46A9A2D-0243-D5B2-AF9E-837DAFA759B9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AC4B6FEC-B1A5-212F-7ABF-0D04233F81B5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7877C93-49BF-A8D1-0B41-FE749F72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D85D3CC-7B57-1AA7-1630-315D045CBEBF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" descr="C:/Users/admin/AppData/Roaming/PolarisOffice/ETemp/7484_7717936/fImage24715504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6" y="1971676"/>
            <a:ext cx="4123373" cy="6580823"/>
          </a:xfrm>
          <a:prstGeom prst="rect">
            <a:avLst/>
          </a:prstGeom>
          <a:noFill/>
        </p:spPr>
      </p:pic>
      <p:pic>
        <p:nvPicPr>
          <p:cNvPr id="64" name="그림 16" descr="C:/Users/admin/AppData/Roaming/PolarisOffice/ETemp/7484_7717936/fImage7079536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73" y="2140268"/>
            <a:ext cx="5083493" cy="615315"/>
          </a:xfrm>
          <a:prstGeom prst="rect">
            <a:avLst/>
          </a:prstGeom>
          <a:noFill/>
        </p:spPr>
      </p:pic>
      <p:pic>
        <p:nvPicPr>
          <p:cNvPr id="4" name="Picture " descr="C:/Users/admin/AppData/Roaming/PolarisOffice/ETemp/7484_7717936/fImage135430764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12483" y="736283"/>
            <a:ext cx="16677323" cy="27623"/>
          </a:xfrm>
          <a:prstGeom prst="rect">
            <a:avLst/>
          </a:prstGeom>
          <a:noFill/>
        </p:spPr>
      </p:pic>
      <p:grpSp>
        <p:nvGrpSpPr>
          <p:cNvPr id="8" name="Group 5"/>
          <p:cNvGrpSpPr>
            <a:grpSpLocks/>
          </p:cNvGrpSpPr>
          <p:nvPr/>
        </p:nvGrpSpPr>
        <p:grpSpPr>
          <a:xfrm>
            <a:off x="10126980" y="1675448"/>
            <a:ext cx="7774305" cy="7451408"/>
            <a:chOff x="6751320" y="1116965"/>
            <a:chExt cx="5182870" cy="4967605"/>
          </a:xfrm>
        </p:grpSpPr>
        <p:pic>
          <p:nvPicPr>
            <p:cNvPr id="9" name="Picture " descr="C:/Users/admin/AppData/Roaming/PolarisOffice/ETemp/7484_7717936/fImage54804322662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1320" y="1116965"/>
              <a:ext cx="5173980" cy="4967605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10375" y="1218565"/>
              <a:ext cx="585470" cy="45847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lang="en-US" altLang="ko-KR" sz="585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58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6835775" y="1421765"/>
              <a:ext cx="5098415" cy="26352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algn="ctr" defTabSz="1371600"/>
              <a:r>
                <a:rPr sz="33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</a:t>
              </a:r>
              <a:r>
                <a:rPr lang="ko-KR" altLang="en-US" sz="33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 charset="0"/>
                </a:rPr>
                <a:t>보 수정</a:t>
              </a:r>
            </a:p>
          </p:txBody>
        </p:sp>
      </p:grpSp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64792"/>
              </p:ext>
            </p:extLst>
          </p:nvPr>
        </p:nvGraphicFramePr>
        <p:xfrm>
          <a:off x="11004233" y="3068003"/>
          <a:ext cx="6283643" cy="54406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45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탈퇴하기 버튼 클릭시 확인창을 띄우고 탈퇴버튼을 클릭시 회원탈퇴 후 로그아웃 처리 , 확인창에서 취소버튼 누를시 취소</a:t>
                      </a: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3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1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37160" marR="137160" marT="68580" marB="68580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확인창 띄움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chemeClr val="tx1"/>
                          </a:solidFill>
                        </a:rPr>
                        <a:t>확인 시 /member/withdraw에 탈퇴 요청 전송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chemeClr val="tx1"/>
                          </a:solidFill>
                        </a:rPr>
                        <a:t>이후 /auth/logout/으로 로그아웃 처리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</a:endParaRPr>
                    </a:p>
                    <a:p>
                      <a:pPr marL="285750" lvl="1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sz="1800" b="0" i="0" kern="1200">
                          <a:solidFill>
                            <a:schemeClr val="tx1"/>
                          </a:solidFill>
                        </a:rPr>
                        <a:t>홈으로 리다이렉트(window.location.href = '/')</a:t>
                      </a:r>
                      <a:endParaRPr lang="ko-KR" altLang="en-US" sz="1800" b="0" i="0" kern="1200">
                        <a:solidFill>
                          <a:schemeClr val="tx1"/>
                        </a:solidFill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 0"/>
          <p:cNvSpPr txBox="1">
            <a:spLocks/>
          </p:cNvSpPr>
          <p:nvPr/>
        </p:nvSpPr>
        <p:spPr>
          <a:xfrm>
            <a:off x="812483" y="933451"/>
            <a:ext cx="6605588" cy="763905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 b="0" i="0" u="none" strike="noStrike">
                <a:solidFill>
                  <a:srgbClr val="000000"/>
                </a:solidFill>
                <a:ea typeface="Pretendard Medium"/>
              </a:defRPr>
            </a:lvl1pPr>
          </a:lstStyle>
          <a:p>
            <a:r>
              <a:rPr lang="ko-KR" altLang="en-US">
                <a:latin typeface="맑은 고딕" panose="020B0503020000020004" pitchFamily="50" charset="-127"/>
              </a:rPr>
              <a:t>회원정보 수정</a:t>
            </a:r>
          </a:p>
        </p:txBody>
      </p:sp>
      <p:grpSp>
        <p:nvGrpSpPr>
          <p:cNvPr id="41" name="Group 5"/>
          <p:cNvGrpSpPr>
            <a:grpSpLocks/>
          </p:cNvGrpSpPr>
          <p:nvPr/>
        </p:nvGrpSpPr>
        <p:grpSpPr>
          <a:xfrm>
            <a:off x="4244340" y="1682115"/>
            <a:ext cx="472440" cy="623247"/>
            <a:chOff x="2829560" y="1121410"/>
            <a:chExt cx="314960" cy="415498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2871470" y="1223645"/>
              <a:ext cx="226695" cy="22288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829560" y="1121410"/>
              <a:ext cx="314960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2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sp>
        <p:nvSpPr>
          <p:cNvPr id="45" name="Rect 0"/>
          <p:cNvSpPr>
            <a:spLocks/>
          </p:cNvSpPr>
          <p:nvPr/>
        </p:nvSpPr>
        <p:spPr>
          <a:xfrm>
            <a:off x="3382328" y="7858125"/>
            <a:ext cx="864870" cy="409575"/>
          </a:xfrm>
          <a:prstGeom prst="rect">
            <a:avLst/>
          </a:prstGeom>
          <a:noFill/>
          <a:ln cap="flat" cmpd="sng">
            <a:solidFill>
              <a:srgbClr val="FF0000">
                <a:alpha val="100000"/>
              </a:srgbClr>
            </a:solidFill>
            <a:prstDash val="sysDot"/>
          </a:ln>
        </p:spPr>
        <p:txBody>
          <a:bodyPr vert="horz" wrap="square" lIns="137160" tIns="68580" rIns="137160" bIns="68580" numCol="1" anchor="ctr">
            <a:noAutofit/>
          </a:bodyPr>
          <a:lstStyle/>
          <a:p>
            <a:pPr algn="ctr" defTabSz="1371600"/>
            <a:endParaRPr lang="ko-KR" altLang="en-US" sz="2700">
              <a:latin typeface="맑은 고딕" panose="020B0503020000020004" pitchFamily="50" charset="-127"/>
              <a:ea typeface="맑은 고딕" charset="0"/>
            </a:endParaRPr>
          </a:p>
        </p:txBody>
      </p:sp>
      <p:grpSp>
        <p:nvGrpSpPr>
          <p:cNvPr id="47" name="Group 5"/>
          <p:cNvGrpSpPr>
            <a:grpSpLocks/>
          </p:cNvGrpSpPr>
          <p:nvPr/>
        </p:nvGrpSpPr>
        <p:grpSpPr>
          <a:xfrm>
            <a:off x="1317309" y="7546501"/>
            <a:ext cx="289560" cy="623247"/>
            <a:chOff x="1130935" y="5119370"/>
            <a:chExt cx="193040" cy="415498"/>
          </a:xfrm>
        </p:grpSpPr>
        <p:sp>
          <p:nvSpPr>
            <p:cNvPr id="48" name="Rect 0"/>
            <p:cNvSpPr>
              <a:spLocks/>
            </p:cNvSpPr>
            <p:nvPr/>
          </p:nvSpPr>
          <p:spPr>
            <a:xfrm>
              <a:off x="1130935" y="5267325"/>
              <a:ext cx="193040" cy="170815"/>
            </a:xfrm>
            <a:prstGeom prst="flowChartConnector">
              <a:avLst/>
            </a:prstGeom>
            <a:solidFill>
              <a:srgbClr val="FF0000"/>
            </a:solidFill>
            <a:ln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1371600"/>
              <a:endParaRPr lang="ko-KR" altLang="en-US" sz="1575">
                <a:latin typeface="맑은 고딕" panose="020B0503020000020004" pitchFamily="50" charset="-127"/>
                <a:ea typeface="맑은 고딕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>
              <a:off x="1172210" y="5119370"/>
              <a:ext cx="93345" cy="415498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1371600"/>
              <a:r>
                <a:rPr sz="31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charset="0"/>
                </a:rPr>
                <a:t>1</a:t>
              </a:r>
              <a:endParaRPr lang="ko-KR" altLang="en-US" sz="3150">
                <a:solidFill>
                  <a:schemeClr val="bg1"/>
                </a:solidFill>
                <a:latin typeface="맑은 고딕" panose="020B0503020000020004" pitchFamily="50" charset="-127"/>
                <a:ea typeface="맑은 고딕" charset="0"/>
              </a:endParaRPr>
            </a:p>
          </p:txBody>
        </p:sp>
      </p:grpSp>
      <p:pic>
        <p:nvPicPr>
          <p:cNvPr id="65" name="그림 17" descr="C:/Users/admin/AppData/Roaming/PolarisOffice/ETemp/7484_7717936/fImage41571537482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45" y="2844166"/>
            <a:ext cx="5132070" cy="2728913"/>
          </a:xfrm>
          <a:prstGeom prst="rect">
            <a:avLst/>
          </a:prstGeom>
          <a:noFill/>
        </p:spPr>
      </p:pic>
      <p:pic>
        <p:nvPicPr>
          <p:cNvPr id="66" name="그림 18" descr="C:/Users/admin/AppData/Roaming/PolarisOffice/ETemp/7484_7717936/fImage40243538543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5623560"/>
            <a:ext cx="5160645" cy="2908935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4D36607-7618-C951-696C-1AC4C44E8AFF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A31D5AB2-44B3-1A5B-8D00-F5706238FD4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C2780CA0-94DA-1FCC-EE0A-60C59B925CEA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DBF09FA-015F-4128-041A-C471BD2D7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F1D7F375-FA6D-3396-E12A-FEF2BB19C9B2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9745" y="2306320"/>
            <a:ext cx="9061186" cy="56017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8" name="group"/>
          <p:cNvGrpSpPr/>
          <p:nvPr/>
        </p:nvGrpSpPr>
        <p:grpSpPr>
          <a:xfrm>
            <a:off x="10107930" y="1694815"/>
            <a:ext cx="7772400" cy="7449680"/>
            <a:chOff x="8902700" y="2641600"/>
            <a:chExt cx="7772400" cy="74496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마이페이지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등록한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3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14732"/>
              </p:ext>
            </p:extLst>
          </p:nvPr>
        </p:nvGraphicFramePr>
        <p:xfrm>
          <a:off x="10710843" y="3180712"/>
          <a:ext cx="6567350" cy="5679710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/>
                        <a:t>메뉴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탭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각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메뉴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해당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페이지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동적으로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렌더링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연도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드롭박스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/>
                        <a:t>API</a:t>
                      </a:r>
                      <a:r>
                        <a:rPr lang="ko-KR" altLang="en-US" sz="1700"/>
                        <a:t>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불러온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상품의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등록일자를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연도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별로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필터링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월별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드롭박스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/>
                        <a:t>API</a:t>
                      </a:r>
                      <a:r>
                        <a:rPr lang="ko-KR" altLang="en-US" sz="1700"/>
                        <a:t>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불러온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상품의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등록일자를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월별로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필터링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현재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달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기준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최근</a:t>
                      </a:r>
                      <a:r>
                        <a:rPr lang="en-US" altLang="ko-KR" sz="1700"/>
                        <a:t> 3</a:t>
                      </a:r>
                      <a:r>
                        <a:rPr lang="ko-KR" altLang="en-US" sz="1700"/>
                        <a:t>개월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단위로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표시</a:t>
                      </a:r>
                      <a:endParaRPr lang="en-US" altLang="ko-KR" sz="1700"/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1700"/>
                        <a:t>ex) </a:t>
                      </a:r>
                      <a:r>
                        <a:rPr lang="ko-KR" altLang="en-US" sz="1700"/>
                        <a:t>현재</a:t>
                      </a:r>
                      <a:r>
                        <a:rPr lang="en-US" altLang="ko-KR" sz="1700"/>
                        <a:t> 7</a:t>
                      </a:r>
                      <a:r>
                        <a:rPr lang="ko-KR" altLang="en-US" sz="1700"/>
                        <a:t>월</a:t>
                      </a:r>
                      <a:r>
                        <a:rPr lang="en-US" altLang="ko-KR" sz="1700"/>
                        <a:t> -&gt; 5</a:t>
                      </a:r>
                      <a:r>
                        <a:rPr lang="ko-KR" altLang="en-US" sz="1700"/>
                        <a:t>월</a:t>
                      </a:r>
                      <a:r>
                        <a:rPr lang="en-US" altLang="ko-KR" sz="1700"/>
                        <a:t> / 6</a:t>
                      </a:r>
                      <a:r>
                        <a:rPr lang="ko-KR" altLang="en-US" sz="1700"/>
                        <a:t>월</a:t>
                      </a:r>
                      <a:r>
                        <a:rPr lang="en-US" altLang="ko-KR" sz="1700"/>
                        <a:t> / 7</a:t>
                      </a:r>
                      <a:r>
                        <a:rPr lang="ko-KR" altLang="en-US" sz="1700"/>
                        <a:t>월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표시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등록한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상품</a:t>
                      </a:r>
                      <a:r>
                        <a:rPr lang="en-US" altLang="ko-KR" sz="1700" b="1"/>
                        <a:t> </a:t>
                      </a:r>
                      <a:r>
                        <a:rPr lang="ko-KR" altLang="en-US" sz="1700" b="1"/>
                        <a:t>카드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/>
                        <a:t>API</a:t>
                      </a:r>
                      <a:r>
                        <a:rPr lang="ko-KR" altLang="en-US" sz="1700"/>
                        <a:t>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불러온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출하자</a:t>
                      </a:r>
                      <a:r>
                        <a:rPr lang="en-US" altLang="ko-KR" sz="1700"/>
                        <a:t>, </a:t>
                      </a:r>
                      <a:r>
                        <a:rPr lang="ko-KR" altLang="en-US" sz="1700"/>
                        <a:t>상품명</a:t>
                      </a:r>
                      <a:r>
                        <a:rPr lang="en-US" altLang="ko-KR" sz="1700"/>
                        <a:t>, </a:t>
                      </a:r>
                      <a:r>
                        <a:rPr lang="ko-KR" altLang="en-US" sz="1700"/>
                        <a:t>상품설명</a:t>
                      </a:r>
                      <a:r>
                        <a:rPr lang="en-US" altLang="ko-KR" sz="1700"/>
                        <a:t>, </a:t>
                      </a:r>
                      <a:r>
                        <a:rPr lang="ko-KR" altLang="en-US" sz="1700"/>
                        <a:t>단위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당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가격</a:t>
                      </a:r>
                      <a:r>
                        <a:rPr lang="en-US" altLang="ko-KR" sz="1700"/>
                        <a:t>, </a:t>
                      </a:r>
                      <a:r>
                        <a:rPr lang="ko-KR" altLang="en-US" sz="1700"/>
                        <a:t>최소구매수량</a:t>
                      </a:r>
                      <a:r>
                        <a:rPr lang="en-US" altLang="ko-KR" sz="1700"/>
                        <a:t>, </a:t>
                      </a:r>
                      <a:r>
                        <a:rPr lang="ko-KR" altLang="en-US" sz="1700"/>
                        <a:t>등록일자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표시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썸네일로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지정된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이미지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표시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클릭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이벤트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발생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해당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상품의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상세페이지로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페이지네이션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/>
                        <a:t>6</a:t>
                      </a:r>
                      <a:r>
                        <a:rPr lang="ko-KR" altLang="en-US" sz="1700"/>
                        <a:t>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이상의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데이터가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화면에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표시될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페이지네이션으로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페이지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이동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가능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17" name="직사각형 26"/>
          <p:cNvSpPr/>
          <p:nvPr/>
        </p:nvSpPr>
        <p:spPr>
          <a:xfrm>
            <a:off x="608812" y="2381532"/>
            <a:ext cx="8951832" cy="4890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18" name="그룹 30"/>
          <p:cNvGrpSpPr/>
          <p:nvPr/>
        </p:nvGrpSpPr>
        <p:grpSpPr>
          <a:xfrm>
            <a:off x="608360" y="1866077"/>
            <a:ext cx="471160" cy="440539"/>
            <a:chOff x="834420" y="1502857"/>
            <a:chExt cx="263335" cy="246221"/>
          </a:xfrm>
        </p:grpSpPr>
        <p:sp>
          <p:nvSpPr>
            <p:cNvPr id="19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0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1" name="그룹 30"/>
          <p:cNvGrpSpPr/>
          <p:nvPr/>
        </p:nvGrpSpPr>
        <p:grpSpPr>
          <a:xfrm>
            <a:off x="976662" y="3758383"/>
            <a:ext cx="471170" cy="411480"/>
            <a:chOff x="834420" y="1502857"/>
            <a:chExt cx="263341" cy="229980"/>
          </a:xfrm>
        </p:grpSpPr>
        <p:sp>
          <p:nvSpPr>
            <p:cNvPr id="22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3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4" name="그룹 30"/>
          <p:cNvGrpSpPr/>
          <p:nvPr/>
        </p:nvGrpSpPr>
        <p:grpSpPr>
          <a:xfrm>
            <a:off x="2132370" y="3758383"/>
            <a:ext cx="471170" cy="411480"/>
            <a:chOff x="834420" y="1502857"/>
            <a:chExt cx="263341" cy="229980"/>
          </a:xfrm>
        </p:grpSpPr>
        <p:sp>
          <p:nvSpPr>
            <p:cNvPr id="25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77112" y="6095647"/>
            <a:ext cx="8140637" cy="15797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8" name="그룹 30"/>
          <p:cNvGrpSpPr/>
          <p:nvPr/>
        </p:nvGrpSpPr>
        <p:grpSpPr>
          <a:xfrm>
            <a:off x="505500" y="6232978"/>
            <a:ext cx="471170" cy="411480"/>
            <a:chOff x="834420" y="1502857"/>
            <a:chExt cx="263341" cy="229980"/>
          </a:xfrm>
        </p:grpSpPr>
        <p:sp>
          <p:nvSpPr>
            <p:cNvPr id="29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3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94050" y="8258175"/>
            <a:ext cx="3962400" cy="647700"/>
          </a:xfrm>
          <a:prstGeom prst="rect">
            <a:avLst/>
          </a:prstGeom>
        </p:spPr>
      </p:pic>
      <p:grpSp>
        <p:nvGrpSpPr>
          <p:cNvPr id="32" name="그룹 30"/>
          <p:cNvGrpSpPr/>
          <p:nvPr/>
        </p:nvGrpSpPr>
        <p:grpSpPr>
          <a:xfrm>
            <a:off x="3194050" y="8118475"/>
            <a:ext cx="471170" cy="411480"/>
            <a:chOff x="834420" y="1502857"/>
            <a:chExt cx="263341" cy="229980"/>
          </a:xfrm>
        </p:grpSpPr>
        <p:sp>
          <p:nvSpPr>
            <p:cNvPr id="33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4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FE6623-DE26-24A1-E110-E3B065D45182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C6A1E986-B6A2-33D3-0D4A-63939C8D5DD3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B80D12-2ED0-435E-A8A9-0ED70FA43E17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B7154E77-B83C-7545-EF45-7B5D543BF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F033245E-8084-E038-86BA-A155DE5350F4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6108700"/>
            <a:ext cx="7302500" cy="304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02700" y="2435860"/>
            <a:ext cx="7759700" cy="3022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44100" y="3407410"/>
            <a:ext cx="6477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월별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연별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드롭박스로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상품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필터링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시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해당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데이터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화면에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표시</a:t>
            </a:r>
            <a:endParaRPr lang="ko-KR" sz="19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해당하는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데이터가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DB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에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없을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경우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화면에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출력하지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않음</a:t>
            </a:r>
            <a:endParaRPr lang="ko-KR" sz="19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</a:pPr>
            <a:endParaRPr lang="ko-KR" sz="19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91600" y="2588260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endParaRPr lang="en-US" sz="39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02700" y="5871169"/>
            <a:ext cx="7759700" cy="335597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071100" y="6807200"/>
            <a:ext cx="6477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해당하는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데이터가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없을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경우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'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등록한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상품이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없습니다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텍스트와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상품상세페이지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(detail_01)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로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이동하는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버튼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표시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필터링에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부합하는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데이터가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없을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시에도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동일하게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표시</a:t>
            </a:r>
            <a:endParaRPr lang="en-US" altLang="ko-KR" sz="19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메뉴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탭을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이동하거나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상품을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필터링하여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화면이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렌더링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되는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동안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데이터가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없다고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판단하여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버튼이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뜨는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것을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방지하기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위해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로딩바를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생성</a:t>
            </a:r>
            <a:endParaRPr lang="ko-KR" sz="19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991600" y="6075045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endParaRPr lang="en-US" sz="39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22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2800" y="2230755"/>
            <a:ext cx="7566659" cy="3433900"/>
          </a:xfrm>
          <a:prstGeom prst="rect">
            <a:avLst/>
          </a:prstGeom>
          <a:ln>
            <a:solidFill>
              <a:schemeClr val="accent1">
                <a:shade val="20000"/>
              </a:schemeClr>
            </a:solidFill>
            <a:round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85000" y="3898900"/>
            <a:ext cx="2007234" cy="342900"/>
          </a:xfrm>
          <a:prstGeom prst="rect">
            <a:avLst/>
          </a:prstGeom>
        </p:spPr>
      </p:pic>
      <p:pic>
        <p:nvPicPr>
          <p:cNvPr id="23" name="Pic"/>
          <p:cNvPicPr>
            <a:picLocks noChangeAspect="1"/>
          </p:cNvPicPr>
          <p:nvPr/>
        </p:nvPicPr>
        <p:blipFill rotWithShape="1">
          <a:blip r:embed="rId7"/>
          <a:srcRect r="31420"/>
          <a:stretch>
            <a:fillRect/>
          </a:stretch>
        </p:blipFill>
        <p:spPr>
          <a:xfrm>
            <a:off x="813435" y="5870575"/>
            <a:ext cx="7565390" cy="3524250"/>
          </a:xfrm>
          <a:prstGeom prst="rect">
            <a:avLst/>
          </a:prstGeom>
          <a:ln>
            <a:solidFill>
              <a:schemeClr val="accent1">
                <a:shade val="20000"/>
              </a:schemeClr>
            </a:solidFill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94600" y="7377430"/>
            <a:ext cx="1397000" cy="3429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BA9D99-DD61-8960-B4C2-1C47506918A2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1455D6B9-9C5F-1CDD-2E6E-1C4790E3C669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7E0C83B5-779C-602B-4786-1D55BCD0C0CE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1D2B4A0-6170-A7E7-A414-DE4F22B9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AB47EDDD-1F60-D9BF-F7FB-81F09BCD010F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2BA2A3F-A7F3-9E3D-2B49-7FE34D2A4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7718"/>
              </p:ext>
            </p:extLst>
          </p:nvPr>
        </p:nvGraphicFramePr>
        <p:xfrm>
          <a:off x="812800" y="2006599"/>
          <a:ext cx="16675099" cy="73660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4135">
                  <a:extLst>
                    <a:ext uri="{9D8B030D-6E8A-4147-A177-3AD203B41FA5}">
                      <a16:colId xmlns:a16="http://schemas.microsoft.com/office/drawing/2014/main" val="1239708584"/>
                    </a:ext>
                  </a:extLst>
                </a:gridCol>
                <a:gridCol w="1099465">
                  <a:extLst>
                    <a:ext uri="{9D8B030D-6E8A-4147-A177-3AD203B41FA5}">
                      <a16:colId xmlns:a16="http://schemas.microsoft.com/office/drawing/2014/main" val="4056702307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165082548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1212496429"/>
                    </a:ext>
                  </a:extLst>
                </a:gridCol>
                <a:gridCol w="2324099">
                  <a:extLst>
                    <a:ext uri="{9D8B030D-6E8A-4147-A177-3AD203B41FA5}">
                      <a16:colId xmlns:a16="http://schemas.microsoft.com/office/drawing/2014/main" val="1490671000"/>
                    </a:ext>
                  </a:extLst>
                </a:gridCol>
              </a:tblGrid>
              <a:tr h="567026"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챗봇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Python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개발언어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3.13.3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80264"/>
                  </a:ext>
                </a:extLst>
              </a:tr>
              <a:tr h="567026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Flask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챗봇 </a:t>
                      </a: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API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3.0.0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04734"/>
                  </a:ext>
                </a:extLst>
              </a:tr>
              <a:tr h="5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OpenAI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GPT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기반 </a:t>
                      </a: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응답을 위한 </a:t>
                      </a: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API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gpt-4o-mini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451008"/>
                  </a:ext>
                </a:extLst>
              </a:tr>
              <a:tr h="567026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Langchain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LLM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기반 챗봇 흐름 구성 및 관리 도구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3.0.0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8149"/>
                  </a:ext>
                </a:extLst>
              </a:tr>
              <a:tr h="567026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Tavily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검색 기반 정보 응답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0.7.10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237141"/>
                  </a:ext>
                </a:extLst>
              </a:tr>
              <a:tr h="567026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MongoDB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MongoDB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와 연결해 챗봇 대화 로그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Atlas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120580"/>
                  </a:ext>
                </a:extLst>
              </a:tr>
              <a:tr h="5670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oracledb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Oracle DB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연동을 통해 외부 데이터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2.0.1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759857"/>
                  </a:ext>
                </a:extLst>
              </a:tr>
              <a:tr h="567026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055585"/>
                  </a:ext>
                </a:extLst>
              </a:tr>
              <a:tr h="565959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시세추이 분석</a:t>
                      </a: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Python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개발언어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3.11.8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804981"/>
                  </a:ext>
                </a:extLst>
              </a:tr>
              <a:tr h="5659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FastAPI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리포트 다운로드용 </a:t>
                      </a: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API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서버 구현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4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0.116.1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68067"/>
                  </a:ext>
                </a:extLst>
              </a:tr>
              <a:tr h="5659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TensorFlow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LSTM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기반 단가 예측 모델 개발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4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2.19.0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715712"/>
                  </a:ext>
                </a:extLst>
              </a:tr>
              <a:tr h="565959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Pandas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시계열 데이터 처리 및 엑셀 저장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4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2.3.1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119446"/>
                  </a:ext>
                </a:extLst>
              </a:tr>
              <a:tr h="565959">
                <a:tc vMerge="1"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cx_Oracle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4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Oracle DB 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연결 및 데이터 조회</a:t>
                      </a: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저장</a:t>
                      </a:r>
                      <a:endParaRPr lang="ko-KR" altLang="en-US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4000"/>
                        </a:lnSpc>
                      </a:pPr>
                      <a:r>
                        <a:rPr lang="en-US" altLang="ko-KR" sz="2800" kern="120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8.3.0</a:t>
                      </a:r>
                      <a:endParaRPr lang="ko-KR" altLang="en-US" sz="2800" kern="12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700429"/>
                  </a:ext>
                </a:extLst>
              </a:tr>
            </a:tbl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기술스택 </a:t>
            </a: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AI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31C027-75A2-2470-CF1F-ABB33144EE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14" y="2032814"/>
            <a:ext cx="519886" cy="5198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A47108-5FED-0DFF-6C3A-B5D97BC8D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14" y="6570000"/>
            <a:ext cx="518400" cy="518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E24DEE-5470-EFD2-67EE-DB35B2712A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14" y="2601249"/>
            <a:ext cx="495300" cy="495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0F5F8D-05E5-4261-009C-915543338D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14" y="3182272"/>
            <a:ext cx="495300" cy="495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FD45F7-0020-634C-92C4-8AA33D58C3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864" y="3675064"/>
            <a:ext cx="647700" cy="6477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012378-2D41-2A05-42BA-701DA6C66D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65" y="4218913"/>
            <a:ext cx="647701" cy="6477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00E350-F24F-FA1B-3618-DDAC001390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81" y="4858416"/>
            <a:ext cx="592399" cy="5923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BE0D9C5-E2F8-1B4D-4A07-4AAC4C7FB9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65" y="7128157"/>
            <a:ext cx="518399" cy="5183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A98F8C-79F1-CA82-4CC6-2203E069F6B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14" y="7715813"/>
            <a:ext cx="495300" cy="4953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EEE8E56-C005-6AC2-1211-C63F3C84162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79" y="8287311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956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832" y="3041015"/>
            <a:ext cx="9619178" cy="459931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0107930" y="1694815"/>
            <a:ext cx="7772400" cy="7449680"/>
            <a:chOff x="8902700" y="2641600"/>
            <a:chExt cx="7772400" cy="7449680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마이페이지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구매한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83757"/>
              </p:ext>
            </p:extLst>
          </p:nvPr>
        </p:nvGraphicFramePr>
        <p:xfrm>
          <a:off x="10710843" y="3180712"/>
          <a:ext cx="6567350" cy="222154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28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구매한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상품</a:t>
                      </a:r>
                      <a:r>
                        <a:rPr lang="en-US" altLang="ko-KR" sz="1700" b="1"/>
                        <a:t> </a:t>
                      </a:r>
                      <a:r>
                        <a:rPr lang="ko-KR" altLang="en-US" sz="1700" b="1"/>
                        <a:t>카드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/>
                        <a:t>API</a:t>
                      </a:r>
                      <a:r>
                        <a:rPr lang="ko-KR" altLang="en-US" sz="1700" b="0"/>
                        <a:t>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불러온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상품의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상품명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구매수량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상품설명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구매금액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구매일자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출하예정일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표시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해당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상품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상세페이지</a:t>
                      </a:r>
                      <a:r>
                        <a:rPr lang="en-US" altLang="ko-KR" sz="1700" b="0"/>
                        <a:t>(detail_01)</a:t>
                      </a:r>
                      <a:r>
                        <a:rPr lang="ko-KR" altLang="en-US" sz="1700" b="0"/>
                        <a:t>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2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해당하는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데이터가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없을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경우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'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구매한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상품이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없습니다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'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텍스트와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상품상세페이지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(detail_01)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로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이동하는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버튼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표시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endParaRPr lang="ko-KR" altLang="en-US" sz="1700" b="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96388" y="5598672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4" name="직사각형 26"/>
          <p:cNvSpPr/>
          <p:nvPr/>
        </p:nvSpPr>
        <p:spPr>
          <a:xfrm>
            <a:off x="697654" y="5151402"/>
            <a:ext cx="8740608" cy="182512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402B87-9BD6-2735-BEAC-617FE49F7FA1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76C7009D-CCEC-F002-1525-A213D43DBEE9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2FEDA3E8-10AA-5512-F5D2-662D87FA986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7227E7F-BADA-01DA-36E7-8C5E107A1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4288A58A-8C1A-70E4-D6CA-F5D2523FD798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4837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2763" y="1711325"/>
            <a:ext cx="9085714" cy="7105817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0107930" y="1694815"/>
            <a:ext cx="7772400" cy="7449680"/>
            <a:chOff x="8902700" y="2641600"/>
            <a:chExt cx="7772400" cy="7449680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마이페이지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관심상품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95718"/>
              </p:ext>
            </p:extLst>
          </p:nvPr>
        </p:nvGraphicFramePr>
        <p:xfrm>
          <a:off x="10710843" y="3180712"/>
          <a:ext cx="6567350" cy="3187256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관심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/>
                        <a:t>상품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카드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/>
                        <a:t>API</a:t>
                      </a:r>
                      <a:r>
                        <a:rPr lang="ko-KR" altLang="en-US" sz="1700" b="0"/>
                        <a:t>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불러온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상품의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출하자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상품명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최소구매수량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단위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당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가격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등록일자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표시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해당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상품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상세페이지로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관심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버튼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api/products/favorites</a:t>
                      </a:r>
                      <a:r>
                        <a:rPr lang="ko-KR" altLang="en-US" sz="1700" b="0"/>
                        <a:t>에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해당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상품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삭제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/>
                        <a:t>'</a:t>
                      </a:r>
                      <a:r>
                        <a:rPr lang="ko-KR" altLang="en-US" sz="1700" b="0"/>
                        <a:t>관심상품에서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삭제되었습니다</a:t>
                      </a:r>
                      <a:r>
                        <a:rPr lang="en-US" altLang="ko-KR" sz="1700" b="0"/>
                        <a:t>!' alert </a:t>
                      </a:r>
                      <a:r>
                        <a:rPr lang="ko-KR" altLang="en-US" sz="1700" b="0"/>
                        <a:t>생성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해당하는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데이터가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없을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경우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'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관심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상품이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없습니다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'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텍스트와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상품상세페이지로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이동하는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버튼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표시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endParaRPr lang="ko-KR" altLang="en-US" sz="1700" b="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542320" y="3581847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18" name="직사각형 26"/>
          <p:cNvSpPr/>
          <p:nvPr/>
        </p:nvSpPr>
        <p:spPr>
          <a:xfrm>
            <a:off x="1037021" y="3581682"/>
            <a:ext cx="8174997" cy="157964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94050" y="8669655"/>
            <a:ext cx="3962400" cy="647700"/>
          </a:xfrm>
          <a:prstGeom prst="rect">
            <a:avLst/>
          </a:prstGeom>
        </p:spPr>
      </p:pic>
      <p:grpSp>
        <p:nvGrpSpPr>
          <p:cNvPr id="22" name="그룹 30"/>
          <p:cNvGrpSpPr/>
          <p:nvPr/>
        </p:nvGrpSpPr>
        <p:grpSpPr>
          <a:xfrm>
            <a:off x="8740805" y="2980091"/>
            <a:ext cx="471170" cy="411480"/>
            <a:chOff x="834420" y="1502857"/>
            <a:chExt cx="263341" cy="229980"/>
          </a:xfrm>
        </p:grpSpPr>
        <p:sp>
          <p:nvSpPr>
            <p:cNvPr id="23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4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A23CEB-4E17-95FA-7EA7-04CDB2B9811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A45168C-032A-4B4F-FF83-18D843DC83A8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FC70AED9-1EE2-4B86-EE72-F1EE26D2B04A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7D1BE169-D909-6663-C96E-556C65FF8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57E17FBF-2A5C-B239-5601-5CD45EA95EF6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5961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340" y="2023745"/>
            <a:ext cx="9012835" cy="648114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0107930" y="1694815"/>
            <a:ext cx="7772400" cy="7449680"/>
            <a:chOff x="8902700" y="2641600"/>
            <a:chExt cx="7772400" cy="7449680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마이페이지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알림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660635"/>
              </p:ext>
            </p:extLst>
          </p:nvPr>
        </p:nvGraphicFramePr>
        <p:xfrm>
          <a:off x="10710843" y="3180712"/>
          <a:ext cx="6567350" cy="4073272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읽음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700"/>
                        <a:t>읽지않음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라디오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버튼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읽음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또는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읽지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않음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라디오버튼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api/mypage/notification/read/{alarmId}</a:t>
                      </a:r>
                      <a:r>
                        <a:rPr lang="ko-KR" altLang="en-US" sz="1700" b="0"/>
                        <a:t>를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호출하여</a:t>
                      </a:r>
                      <a:r>
                        <a:rPr lang="en-US" altLang="ko-KR" sz="1700" b="0"/>
                        <a:t> readStatus props</a:t>
                      </a:r>
                      <a:r>
                        <a:rPr lang="ko-KR" altLang="en-US" sz="1700" b="0"/>
                        <a:t>를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통해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필터링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2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알림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카드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각각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승인완료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승인거부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거래만료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구매완료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판매완료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상태의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카드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생성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상세페이지가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존재하는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상품의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경우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해당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상품상세페이지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(detail_01)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카드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삭제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버튼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버튼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axios.delete(`/api/mypage</a:t>
                      </a:r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/notification/${alarmId}`)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를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호출하여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TB_ALARM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에서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해당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데이터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삭제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1545620" y="2619758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18" name="직사각형 26"/>
          <p:cNvSpPr/>
          <p:nvPr/>
        </p:nvSpPr>
        <p:spPr>
          <a:xfrm>
            <a:off x="716508" y="3031137"/>
            <a:ext cx="2160656" cy="51398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194050" y="8669655"/>
            <a:ext cx="3962400" cy="647700"/>
          </a:xfrm>
          <a:prstGeom prst="rect">
            <a:avLst/>
          </a:prstGeom>
        </p:spPr>
      </p:pic>
      <p:sp>
        <p:nvSpPr>
          <p:cNvPr id="22" name="직사각형 26"/>
          <p:cNvSpPr/>
          <p:nvPr/>
        </p:nvSpPr>
        <p:spPr>
          <a:xfrm>
            <a:off x="1034008" y="3955697"/>
            <a:ext cx="8046033" cy="141825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3" name="그룹 30"/>
          <p:cNvGrpSpPr/>
          <p:nvPr/>
        </p:nvGrpSpPr>
        <p:grpSpPr>
          <a:xfrm>
            <a:off x="453674" y="3936748"/>
            <a:ext cx="471170" cy="411480"/>
            <a:chOff x="834420" y="1502857"/>
            <a:chExt cx="263341" cy="229980"/>
          </a:xfrm>
        </p:grpSpPr>
        <p:sp>
          <p:nvSpPr>
            <p:cNvPr id="24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5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6" name="그룹 30"/>
          <p:cNvGrpSpPr/>
          <p:nvPr/>
        </p:nvGrpSpPr>
        <p:grpSpPr>
          <a:xfrm>
            <a:off x="9189369" y="4126856"/>
            <a:ext cx="471170" cy="411480"/>
            <a:chOff x="834420" y="1502857"/>
            <a:chExt cx="263341" cy="229980"/>
          </a:xfrm>
        </p:grpSpPr>
        <p:sp>
          <p:nvSpPr>
            <p:cNvPr id="27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8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9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17412" y="2759987"/>
            <a:ext cx="5953125" cy="1057275"/>
          </a:xfrm>
          <a:prstGeom prst="rect">
            <a:avLst/>
          </a:prstGeom>
        </p:spPr>
      </p:pic>
      <p:cxnSp>
        <p:nvCxnSpPr>
          <p:cNvPr id="30" name="직선 화살표 연결선 25"/>
          <p:cNvCxnSpPr/>
          <p:nvPr/>
        </p:nvCxnSpPr>
        <p:spPr>
          <a:xfrm rot="10800000">
            <a:off x="7929965" y="3431999"/>
            <a:ext cx="1395173" cy="791863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BAD1FA8-E948-5485-FC0E-27839661E5F5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8B408A69-2A93-CF21-F905-909B5A819BEF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F9EB25BD-372C-C36E-AB5C-AABA0344C560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49888BBF-EB56-3161-F80C-A1F7D59D6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525B77FA-F57C-BE84-185E-C0C28D4F9C6C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6164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3418" y="2490332"/>
            <a:ext cx="8048824" cy="6633647"/>
          </a:xfrm>
          <a:prstGeom prst="rect">
            <a:avLst/>
          </a:prstGeom>
        </p:spPr>
      </p:pic>
      <p:pic>
        <p:nvPicPr>
          <p:cNvPr id="11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33491" y="988695"/>
            <a:ext cx="7038562" cy="1287208"/>
          </a:xfrm>
          <a:prstGeom prst="rect">
            <a:avLst/>
          </a:prstGeom>
        </p:spPr>
      </p:pic>
      <p:pic>
        <p:nvPicPr>
          <p:cNvPr id="1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30481" y="2502535"/>
            <a:ext cx="7541491" cy="3573408"/>
          </a:xfrm>
          <a:prstGeom prst="rect">
            <a:avLst/>
          </a:prstGeom>
        </p:spPr>
      </p:pic>
      <p:cxnSp>
        <p:nvCxnSpPr>
          <p:cNvPr id="13" name="직선 화살표 연결선 25"/>
          <p:cNvCxnSpPr/>
          <p:nvPr/>
        </p:nvCxnSpPr>
        <p:spPr>
          <a:xfrm rot="5400000" flipH="1" flipV="1">
            <a:off x="4554955" y="1678776"/>
            <a:ext cx="961920" cy="659882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25"/>
          <p:cNvCxnSpPr/>
          <p:nvPr/>
        </p:nvCxnSpPr>
        <p:spPr>
          <a:xfrm>
            <a:off x="12171949" y="1695369"/>
            <a:ext cx="905083" cy="775082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8"/>
          <p:cNvSpPr txBox="1"/>
          <p:nvPr/>
        </p:nvSpPr>
        <p:spPr>
          <a:xfrm>
            <a:off x="9130030" y="5920105"/>
            <a:ext cx="3701904" cy="1265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spc="100">
                <a:solidFill>
                  <a:srgbClr val="18AD4E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r>
              <a:rPr lang="en-US" altLang="ko-KR" sz="2000" b="0" i="0" u="none" strike="noStrike" spc="100">
                <a:solidFill>
                  <a:srgbClr val="18AD4E"/>
                </a:solidFill>
                <a:latin typeface="맑은 고딕" panose="020B0503020000020004" pitchFamily="50" charset="-127"/>
                <a:ea typeface="Pretendard Medium"/>
              </a:rPr>
              <a:t>/</a:t>
            </a:r>
            <a:r>
              <a:rPr lang="ko-KR" altLang="en-US" sz="2000" b="0" i="0" u="none" strike="noStrike" spc="100">
                <a:solidFill>
                  <a:srgbClr val="18AD4E"/>
                </a:solidFill>
                <a:latin typeface="맑은 고딕" panose="020B0503020000020004" pitchFamily="50" charset="-127"/>
                <a:ea typeface="Pretendard Medium"/>
              </a:rPr>
              <a:t>알림탭</a:t>
            </a:r>
            <a:r>
              <a:rPr lang="en-US" altLang="ko-KR" sz="2000" b="0" i="0" u="none" strike="noStrike" spc="100">
                <a:solidFill>
                  <a:srgbClr val="18AD4E"/>
                </a:solidFill>
                <a:latin typeface="맑은 고딕" panose="020B0503020000020004" pitchFamily="50" charset="-127"/>
                <a:ea typeface="Pretendard Medium"/>
              </a:rPr>
              <a:t> </a:t>
            </a:r>
            <a:r>
              <a:rPr lang="ko-KR" altLang="en-US" sz="2000" b="0" i="0" u="none" strike="noStrike" spc="100">
                <a:solidFill>
                  <a:srgbClr val="18AD4E"/>
                </a:solidFill>
                <a:latin typeface="맑은 고딕" panose="020B0503020000020004" pitchFamily="50" charset="-127"/>
                <a:ea typeface="Pretendard Medium"/>
              </a:rPr>
              <a:t>전체</a:t>
            </a:r>
            <a:r>
              <a:rPr lang="en-US" altLang="ko-KR" sz="2000" b="0" i="0" u="none" strike="noStrike" spc="100">
                <a:solidFill>
                  <a:srgbClr val="18AD4E"/>
                </a:solidFill>
                <a:latin typeface="맑은 고딕" panose="020B0503020000020004" pitchFamily="50" charset="-127"/>
                <a:ea typeface="Pretendard Medium"/>
              </a:rPr>
              <a:t> </a:t>
            </a:r>
            <a:r>
              <a:rPr lang="ko-KR" altLang="en-US" sz="2000" b="0" i="0" u="none" strike="noStrike" spc="100">
                <a:solidFill>
                  <a:srgbClr val="18AD4E"/>
                </a:solidFill>
                <a:latin typeface="맑은 고딕" panose="020B0503020000020004" pitchFamily="50" charset="-127"/>
                <a:ea typeface="Pretendard Medium"/>
              </a:rPr>
              <a:t>데이터</a:t>
            </a:r>
            <a:endParaRPr lang="ko-KR" sz="2000" b="0" i="0" u="none" strike="noStrike" spc="100">
              <a:solidFill>
                <a:srgbClr val="18AD4E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9130030" y="6791951"/>
            <a:ext cx="8773494" cy="2411591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just">
              <a:lnSpc>
                <a:spcPct val="149400"/>
              </a:lnSpc>
            </a:pP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* </a:t>
            </a:r>
            <a:r>
              <a:rPr lang="ko-KR" altLang="en-US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모든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카드는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axios.get(`/api/mypage/notification?memberId=${memberId}`)</a:t>
            </a:r>
            <a:r>
              <a:rPr lang="ko-KR" altLang="en-US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로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알림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테이블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데이터를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호출</a:t>
            </a:r>
            <a:endParaRPr lang="en-US" altLang="ko-KR" sz="1700"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indent="-285750" algn="just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공통테이블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TB_CODE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의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TOP_CODE_NAME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이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'STATUS'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인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TB_CODE_DETAIL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의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LOW_CODE_VALUE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를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쿼리문으로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불러와서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카드의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status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를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나눔</a:t>
            </a:r>
            <a:endParaRPr lang="en-US" altLang="ko-KR" sz="1700"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indent="-285750" algn="just">
              <a:lnSpc>
                <a:spcPct val="149400"/>
              </a:lnSpc>
              <a:buFont typeface="Arial" panose="020B0604020202020204" pitchFamily="34" charset="0"/>
              <a:buChar char="•"/>
            </a:pP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switch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문을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통해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카드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상태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별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동작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분기를</a:t>
            </a:r>
            <a:r>
              <a:rPr lang="en-US" altLang="ko-KR" sz="170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 </a:t>
            </a:r>
            <a:r>
              <a:rPr lang="ko-KR" altLang="en-US" sz="1700">
                <a:latin typeface="맑은 고딕" panose="020B0503020000020004" pitchFamily="50" charset="-127"/>
                <a:cs typeface="Calibri"/>
              </a:rPr>
              <a:t>나눔</a:t>
            </a:r>
            <a:endParaRPr lang="en-US" altLang="ko-KR" sz="1700"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lvl="0" algn="just">
              <a:lnSpc>
                <a:spcPct val="149400"/>
              </a:lnSpc>
            </a:pPr>
            <a:endParaRPr lang="en-US" sz="17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8FC2DF-39CE-F14F-EB49-92EF44C29862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DFDD57B5-B950-8B55-E4DF-05A1A7949CE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B97577A9-896D-88E1-BB9F-E3465E011145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212133E-0535-8DE8-E03C-7808F2B1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169B8D61-2A8D-177C-4183-D38A8E625ACD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3590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1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sp>
        <p:nvSpPr>
          <p:cNvPr id="8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3304" y="2679759"/>
            <a:ext cx="8751599" cy="1593447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pic>
        <p:nvPicPr>
          <p:cNvPr id="11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3317" y="5414173"/>
            <a:ext cx="8751877" cy="1599500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grpSp>
        <p:nvGrpSpPr>
          <p:cNvPr id="12" name="group"/>
          <p:cNvGrpSpPr/>
          <p:nvPr/>
        </p:nvGrpSpPr>
        <p:grpSpPr>
          <a:xfrm>
            <a:off x="10321172" y="2516034"/>
            <a:ext cx="6705600" cy="2173355"/>
            <a:chOff x="800100" y="4279900"/>
            <a:chExt cx="6705600" cy="2173355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4" name="TextBox 8"/>
            <p:cNvSpPr txBox="1"/>
            <p:nvPr/>
          </p:nvSpPr>
          <p:spPr>
            <a:xfrm>
              <a:off x="1778000" y="4965700"/>
              <a:ext cx="5727700" cy="1487555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카드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상품상세페이지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(detail_01)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이동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api/products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출하자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단위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가격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상품명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승인날짜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등록일자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01</a:t>
              </a:r>
            </a:p>
          </p:txBody>
        </p:sp>
        <p:sp>
          <p:nvSpPr>
            <p:cNvPr id="16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승인완료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카드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(approved)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grpSp>
        <p:nvGrpSpPr>
          <p:cNvPr id="17" name="group"/>
          <p:cNvGrpSpPr/>
          <p:nvPr/>
        </p:nvGrpSpPr>
        <p:grpSpPr>
          <a:xfrm>
            <a:off x="10321172" y="5231758"/>
            <a:ext cx="6705600" cy="3865447"/>
            <a:chOff x="800100" y="4279900"/>
            <a:chExt cx="6705600" cy="3865447"/>
          </a:xfrm>
        </p:grpSpPr>
        <p:pic>
          <p:nvPicPr>
            <p:cNvPr id="18" name="Picture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9" name="TextBox 8"/>
            <p:cNvSpPr txBox="1"/>
            <p:nvPr/>
          </p:nvSpPr>
          <p:spPr>
            <a:xfrm>
              <a:off x="1778000" y="4965700"/>
              <a:ext cx="5727700" cy="3179647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카드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상품상세페이지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(detail_01)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이동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api/products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출하자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단위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가격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상품명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등록일자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구매자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배송예정일을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배송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정보를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카드에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표시하기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위해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TB_PRODUCTS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SELL_MEMBER_ID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TB_MEMBER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MEMBER_ID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JOIN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api/mypage/sold-notification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탐고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프론트단에서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구매자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배송지를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20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판매완료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카드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(sold)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2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800" y="7230985"/>
            <a:ext cx="8839942" cy="137690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C45204-2DDA-F05A-E94F-93DE323BE3D1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4A50D553-5174-EB9A-A1AD-E32287C05A0F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CE7C82E9-C219-FF10-994D-008EDECDB133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DFB6F0E6-DE52-CA4A-9A43-E183E15D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1D7AA0A5-61BD-A83F-3B94-D569D6B6628C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9048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1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sp>
        <p:nvSpPr>
          <p:cNvPr id="8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0" name="group"/>
          <p:cNvGrpSpPr/>
          <p:nvPr/>
        </p:nvGrpSpPr>
        <p:grpSpPr>
          <a:xfrm>
            <a:off x="10321172" y="2516034"/>
            <a:ext cx="6705600" cy="2173355"/>
            <a:chOff x="800100" y="4279900"/>
            <a:chExt cx="6705600" cy="2173355"/>
          </a:xfrm>
        </p:grpSpPr>
        <p:pic>
          <p:nvPicPr>
            <p:cNvPr id="11" name="Picture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2" name="TextBox 8"/>
            <p:cNvSpPr txBox="1"/>
            <p:nvPr/>
          </p:nvSpPr>
          <p:spPr>
            <a:xfrm>
              <a:off x="1778000" y="4965700"/>
              <a:ext cx="5727700" cy="1487555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카드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상품상세페이지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(detail_01)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이동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api/products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출하자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단위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가격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상품명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등록일자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01</a:t>
              </a: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구매완료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카드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(purchased)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grpSp>
        <p:nvGrpSpPr>
          <p:cNvPr id="15" name="group"/>
          <p:cNvGrpSpPr/>
          <p:nvPr/>
        </p:nvGrpSpPr>
        <p:grpSpPr>
          <a:xfrm>
            <a:off x="10321172" y="5231758"/>
            <a:ext cx="6705600" cy="3865447"/>
            <a:chOff x="800100" y="4279900"/>
            <a:chExt cx="6705600" cy="3865447"/>
          </a:xfrm>
        </p:grpSpPr>
        <p:pic>
          <p:nvPicPr>
            <p:cNvPr id="16" name="Picture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7" name="TextBox 8"/>
            <p:cNvSpPr txBox="1"/>
            <p:nvPr/>
          </p:nvSpPr>
          <p:spPr>
            <a:xfrm>
              <a:off x="1778000" y="4965700"/>
              <a:ext cx="5727700" cy="3179647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api/products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출하자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단위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가격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상품명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등록일자를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api/products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productRevDate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sysdate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지났을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경우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판매자에게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알람을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수신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카드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판매기간이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완료되었습니다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 modal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8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거래만료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카드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(expired)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20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390" y="4618990"/>
            <a:ext cx="8904677" cy="2111680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pic>
        <p:nvPicPr>
          <p:cNvPr id="2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8030" y="2302104"/>
            <a:ext cx="8904743" cy="2017380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pic>
        <p:nvPicPr>
          <p:cNvPr id="22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2800" y="7004002"/>
            <a:ext cx="5521030" cy="2093340"/>
          </a:xfrm>
          <a:prstGeom prst="rect">
            <a:avLst/>
          </a:prstGeom>
        </p:spPr>
      </p:pic>
      <p:cxnSp>
        <p:nvCxnSpPr>
          <p:cNvPr id="23" name="직선 화살표 연결선 25"/>
          <p:cNvCxnSpPr>
            <a:stCxn id="20" idx="2"/>
          </p:cNvCxnSpPr>
          <p:nvPr/>
        </p:nvCxnSpPr>
        <p:spPr>
          <a:xfrm rot="10800000" flipV="1">
            <a:off x="2815603" y="6730670"/>
            <a:ext cx="2385124" cy="811362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BA928A2-4EDB-A56D-34FA-158FC27DD27D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A0CFA70C-7939-9E0D-375A-BECC2FE0CBC3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CEB0449E-6E30-1818-AF29-DBFA8287F989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9C270187-0A26-CBAD-E5A3-E706B8F31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5122801D-C7D9-FCC1-18A5-360DDB68A5D4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962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1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sp>
        <p:nvSpPr>
          <p:cNvPr id="8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마이페이지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0" name="group"/>
          <p:cNvGrpSpPr/>
          <p:nvPr/>
        </p:nvGrpSpPr>
        <p:grpSpPr>
          <a:xfrm>
            <a:off x="10321172" y="2082146"/>
            <a:ext cx="6705600" cy="3276572"/>
            <a:chOff x="800100" y="4279900"/>
            <a:chExt cx="6705600" cy="3276572"/>
          </a:xfrm>
        </p:grpSpPr>
        <p:pic>
          <p:nvPicPr>
            <p:cNvPr id="11" name="Picture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2" name="TextBox 8"/>
            <p:cNvSpPr txBox="1"/>
            <p:nvPr/>
          </p:nvSpPr>
          <p:spPr>
            <a:xfrm>
              <a:off x="1778000" y="4965700"/>
              <a:ext cx="5727700" cy="2590772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카드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승인거부되었습니다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거부사유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${item.alarmContent || "사유없음"}' modal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api/products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출하자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단위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가격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상품명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등록일자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거부사유는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api/alarm/reject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ALARM_ID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에서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TB_ALARM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ALARM_CONTENT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화면에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01</a:t>
              </a: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승인거부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카드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(rejected)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21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8077" y="2391672"/>
            <a:ext cx="8904793" cy="1980282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pic>
        <p:nvPicPr>
          <p:cNvPr id="2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8416" y="4631690"/>
            <a:ext cx="4386181" cy="1686993"/>
          </a:xfrm>
          <a:prstGeom prst="rect">
            <a:avLst/>
          </a:prstGeom>
        </p:spPr>
      </p:pic>
      <p:cxnSp>
        <p:nvCxnSpPr>
          <p:cNvPr id="23" name="직선 화살표 연결선 25"/>
          <p:cNvCxnSpPr/>
          <p:nvPr/>
        </p:nvCxnSpPr>
        <p:spPr>
          <a:xfrm rot="10800000" flipV="1">
            <a:off x="2249994" y="4371587"/>
            <a:ext cx="3057695" cy="53093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890210-7A54-A197-7526-8AD6E27D9C33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EE8C6A2A-4F75-455E-8AB6-ECB713D8B475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D4015513-825C-5378-3942-C51C08EAB7EE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3132B041-E16F-FCC6-488B-2D7B8AA0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F564055A-7C6A-8E98-9095-4C1D73A01DAF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7330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7556" y="2277110"/>
            <a:ext cx="9639401" cy="6540084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0126784" y="1270635"/>
            <a:ext cx="7772400" cy="8139804"/>
            <a:chOff x="8902700" y="2641600"/>
            <a:chExt cx="7772400" cy="7823004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823004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관리자페이지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상품등록승인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02471"/>
              </p:ext>
            </p:extLst>
          </p:nvPr>
        </p:nvGraphicFramePr>
        <p:xfrm>
          <a:off x="11202968" y="2366634"/>
          <a:ext cx="6567350" cy="6874385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074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메뉴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/>
                        <a:t>탭</a:t>
                      </a:r>
                      <a:endParaRPr lang="en-US" altLang="ko-KR" sz="1700"/>
                    </a:p>
                    <a:p>
                      <a:pPr marL="0" algn="l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클릭 시 </a:t>
                      </a:r>
                      <a:r>
                        <a:rPr lang="en-US" altLang="ko-KR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</a:rPr>
                        <a:t>tabType</a:t>
                      </a:r>
                      <a:r>
                        <a:rPr lang="ko-KR" altLang="en-US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으로 </a:t>
                      </a:r>
                      <a:r>
                        <a:rPr lang="en-US" altLang="ko-KR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</a:rPr>
                        <a:t>props</a:t>
                      </a:r>
                      <a:r>
                        <a:rPr lang="ko-KR" altLang="en-US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를 받아와 탭 변경</a:t>
                      </a:r>
                    </a:p>
                    <a:p>
                      <a:pPr marL="285750" indent="-285750" algn="l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상품등록승인</a:t>
                      </a:r>
                      <a:r>
                        <a:rPr lang="en-US" altLang="ko-KR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회원가입승인 </a:t>
                      </a:r>
                      <a:r>
                        <a:rPr lang="en-US" altLang="ko-KR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</a:rPr>
                        <a:t>FormTab</a:t>
                      </a:r>
                    </a:p>
                    <a:p>
                      <a:pPr marL="285750" indent="-285750" algn="l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상품관리</a:t>
                      </a:r>
                      <a:r>
                        <a:rPr lang="en-US" altLang="ko-KR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유저관리</a:t>
                      </a:r>
                      <a:r>
                        <a:rPr lang="en-US" altLang="ko-KR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신고관리 </a:t>
                      </a:r>
                      <a:r>
                        <a:rPr lang="en-US" altLang="ko-KR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</a:rPr>
                        <a:t>TableTab</a:t>
                      </a:r>
                      <a:r>
                        <a:rPr lang="ko-KR" altLang="en-US" sz="1600" b="0" kern="1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으로 이동</a:t>
                      </a:r>
                      <a:endParaRPr lang="ko-KR" altLang="en-US" sz="16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5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미승인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상품</a:t>
                      </a:r>
                      <a:r>
                        <a:rPr lang="en-US" altLang="ko-KR" sz="1700" b="1"/>
                        <a:t> </a:t>
                      </a:r>
                      <a:r>
                        <a:rPr lang="ko-KR" altLang="en-US" sz="1700" b="1"/>
                        <a:t>리스트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b="0"/>
                        <a:t>TB_PRODUCT</a:t>
                      </a:r>
                      <a:r>
                        <a:rPr lang="ko-KR" altLang="en-US" sz="1600" b="0"/>
                        <a:t>의</a:t>
                      </a:r>
                      <a:r>
                        <a:rPr lang="en-US" altLang="ko-KR" sz="1600" b="0"/>
                        <a:t> PRODUCT_TYPE</a:t>
                      </a:r>
                      <a:r>
                        <a:rPr lang="ko-KR" altLang="en-US" sz="1600" b="0"/>
                        <a:t>이</a:t>
                      </a:r>
                      <a:r>
                        <a:rPr lang="en-US" altLang="ko-KR" sz="1600" b="0"/>
                        <a:t> TB_CODE_DETAIL</a:t>
                      </a:r>
                      <a:r>
                        <a:rPr lang="ko-KR" altLang="en-US" sz="1600" b="0"/>
                        <a:t>의</a:t>
                      </a:r>
                      <a:r>
                        <a:rPr lang="en-US" altLang="ko-KR" sz="1600" b="0"/>
                        <a:t> LOW_CODE_NAME '</a:t>
                      </a:r>
                      <a:r>
                        <a:rPr lang="ko-KR" altLang="en-US" sz="1600" b="0"/>
                        <a:t>미승인</a:t>
                      </a:r>
                      <a:r>
                        <a:rPr lang="en-US" altLang="ko-KR" sz="1600" b="0"/>
                        <a:t>'</a:t>
                      </a:r>
                      <a:r>
                        <a:rPr lang="ko-KR" altLang="en-US" sz="1600" b="0"/>
                        <a:t>인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상품만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표시</a:t>
                      </a:r>
                      <a:endParaRPr lang="en-US" altLang="ko-KR" sz="16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/>
                        <a:t>클릭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체크박스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활성화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다시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클릭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비활성화</a:t>
                      </a:r>
                      <a:r>
                        <a:rPr lang="en-US" altLang="ko-KR" sz="1600" b="0"/>
                        <a:t> </a:t>
                      </a:r>
                      <a:endParaRPr lang="ko-KR" altLang="en-US" sz="16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리스트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체크박스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체크박스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활성화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다시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비활성화</a:t>
                      </a:r>
                      <a:endParaRPr lang="en-US" altLang="ko-KR" sz="16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상품이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선택되면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해당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상세정보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표시</a:t>
                      </a:r>
                      <a:endParaRPr lang="en-US" altLang="ko-KR" sz="16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최상단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체크박스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전체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선택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4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상세정보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폼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선택된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상품의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상품명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상품설명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재고수량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상품단가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상품유형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최소구매수량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예약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시작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/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종료일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판매자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ID,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등록일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이미지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표시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0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5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상품거부버튼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거부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사유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작성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모달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생성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승인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거부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알람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전송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및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STATUS, FLAG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변경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0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6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상품승인버튼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승인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알람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전송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및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STATUS, FLAG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변경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812830" y="1866077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1" name="그룹 30"/>
          <p:cNvGrpSpPr/>
          <p:nvPr/>
        </p:nvGrpSpPr>
        <p:grpSpPr>
          <a:xfrm>
            <a:off x="3314822" y="3317201"/>
            <a:ext cx="471170" cy="411480"/>
            <a:chOff x="834420" y="1502857"/>
            <a:chExt cx="263341" cy="229980"/>
          </a:xfrm>
        </p:grpSpPr>
        <p:sp>
          <p:nvSpPr>
            <p:cNvPr id="22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3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4" name="직사각형 26"/>
          <p:cNvSpPr/>
          <p:nvPr/>
        </p:nvSpPr>
        <p:spPr>
          <a:xfrm>
            <a:off x="655955" y="2366407"/>
            <a:ext cx="2023745" cy="633349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5" name="그룹 30"/>
          <p:cNvGrpSpPr/>
          <p:nvPr/>
        </p:nvGrpSpPr>
        <p:grpSpPr>
          <a:xfrm>
            <a:off x="4805075" y="3317201"/>
            <a:ext cx="471170" cy="411480"/>
            <a:chOff x="834420" y="1502857"/>
            <a:chExt cx="263341" cy="229980"/>
          </a:xfrm>
        </p:grpSpPr>
        <p:sp>
          <p:nvSpPr>
            <p:cNvPr id="2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8" name="그룹 30"/>
          <p:cNvGrpSpPr/>
          <p:nvPr/>
        </p:nvGrpSpPr>
        <p:grpSpPr>
          <a:xfrm>
            <a:off x="5790295" y="3525481"/>
            <a:ext cx="471170" cy="411480"/>
            <a:chOff x="834420" y="1502857"/>
            <a:chExt cx="263341" cy="229980"/>
          </a:xfrm>
        </p:grpSpPr>
        <p:sp>
          <p:nvSpPr>
            <p:cNvPr id="29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/>
          <p:cNvGrpSpPr/>
          <p:nvPr/>
        </p:nvGrpSpPr>
        <p:grpSpPr>
          <a:xfrm>
            <a:off x="8496665" y="8500706"/>
            <a:ext cx="471170" cy="411480"/>
            <a:chOff x="834420" y="1502857"/>
            <a:chExt cx="263341" cy="229980"/>
          </a:xfrm>
        </p:grpSpPr>
        <p:sp>
          <p:nvSpPr>
            <p:cNvPr id="34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37" name="직사각형 26"/>
          <p:cNvSpPr/>
          <p:nvPr/>
        </p:nvSpPr>
        <p:spPr>
          <a:xfrm>
            <a:off x="3314700" y="3728482"/>
            <a:ext cx="1961515" cy="18853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8" name="직사각형 26"/>
          <p:cNvSpPr/>
          <p:nvPr/>
        </p:nvSpPr>
        <p:spPr>
          <a:xfrm>
            <a:off x="4927600" y="3728482"/>
            <a:ext cx="348615" cy="18853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9" name="직사각형 26"/>
          <p:cNvSpPr/>
          <p:nvPr/>
        </p:nvSpPr>
        <p:spPr>
          <a:xfrm>
            <a:off x="5789930" y="4084082"/>
            <a:ext cx="2706370" cy="372681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40" name="그룹 30"/>
          <p:cNvGrpSpPr/>
          <p:nvPr/>
        </p:nvGrpSpPr>
        <p:grpSpPr>
          <a:xfrm>
            <a:off x="7897860" y="8500706"/>
            <a:ext cx="471170" cy="411480"/>
            <a:chOff x="834420" y="1502857"/>
            <a:chExt cx="263341" cy="229980"/>
          </a:xfrm>
        </p:grpSpPr>
        <p:sp>
          <p:nvSpPr>
            <p:cNvPr id="41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2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" name="TextBox 4">
            <a:extLst>
              <a:ext uri="{FF2B5EF4-FFF2-40B4-BE49-F238E27FC236}">
                <a16:creationId xmlns:a16="http://schemas.microsoft.com/office/drawing/2014/main" id="{C80921B9-1738-2C96-977D-053CB4C549B9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50DB2AE-D904-D855-4F09-459CC803B011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203AFF9-BBA4-827C-1FCE-4AE4A3C3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782FCF0B-52B4-E443-9257-0712BBD722DA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9358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2889" y="1865630"/>
            <a:ext cx="4043917" cy="4004416"/>
          </a:xfrm>
          <a:prstGeom prst="rect">
            <a:avLst/>
          </a:prstGeom>
        </p:spPr>
      </p:pic>
      <p:pic>
        <p:nvPicPr>
          <p:cNvPr id="11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165" y="5501525"/>
            <a:ext cx="2993482" cy="3765295"/>
          </a:xfrm>
          <a:prstGeom prst="rect">
            <a:avLst/>
          </a:prstGeom>
        </p:spPr>
      </p:pic>
      <p:pic>
        <p:nvPicPr>
          <p:cNvPr id="12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35522" y="7097139"/>
            <a:ext cx="2989149" cy="2063284"/>
          </a:xfrm>
          <a:prstGeom prst="rect">
            <a:avLst/>
          </a:prstGeom>
        </p:spPr>
      </p:pic>
      <p:sp>
        <p:nvSpPr>
          <p:cNvPr id="13" name="직사각형 26"/>
          <p:cNvSpPr/>
          <p:nvPr/>
        </p:nvSpPr>
        <p:spPr>
          <a:xfrm>
            <a:off x="965989" y="2832705"/>
            <a:ext cx="1306677" cy="29887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4" name="직사각형 26"/>
          <p:cNvSpPr/>
          <p:nvPr/>
        </p:nvSpPr>
        <p:spPr>
          <a:xfrm>
            <a:off x="497994" y="8279100"/>
            <a:ext cx="2508684" cy="8507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15" name="직선 화살표 연결선 25"/>
          <p:cNvCxnSpPr>
            <a:stCxn id="14" idx="3"/>
            <a:endCxn id="12" idx="1"/>
          </p:cNvCxnSpPr>
          <p:nvPr/>
        </p:nvCxnSpPr>
        <p:spPr>
          <a:xfrm flipV="1">
            <a:off x="3006676" y="8051201"/>
            <a:ext cx="1435347" cy="6532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"/>
          <p:cNvGrpSpPr/>
          <p:nvPr/>
        </p:nvGrpSpPr>
        <p:grpSpPr>
          <a:xfrm>
            <a:off x="9620417" y="1694979"/>
            <a:ext cx="6705600" cy="2173355"/>
            <a:chOff x="800100" y="4279900"/>
            <a:chExt cx="6705600" cy="2173355"/>
          </a:xfrm>
        </p:grpSpPr>
        <p:pic>
          <p:nvPicPr>
            <p:cNvPr id="17" name="Picture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8" name="TextBox 8"/>
            <p:cNvSpPr txBox="1"/>
            <p:nvPr/>
          </p:nvSpPr>
          <p:spPr>
            <a:xfrm>
              <a:off x="1778000" y="4965700"/>
              <a:ext cx="5727700" cy="1487555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- api/product/pending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을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호출하여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상품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정보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표시</a:t>
              </a:r>
              <a:endParaRPr lang="en-US" altLang="ko-KR" sz="160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- select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문으로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상품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정보를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가져올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때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TB_CODE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의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TOP_CODE_NAME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이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'STATUS'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인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TB_CODE_DETAIL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의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LOW_CODE_VALUE '013'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인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데이터의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상품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상세정보만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표시</a:t>
              </a: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01</a:t>
              </a: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상품</a:t>
              </a:r>
              <a:r>
                <a:rPr lang="en-US" altLang="ko-KR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상세정보</a:t>
              </a:r>
              <a:r>
                <a:rPr lang="en-US" altLang="ko-KR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폼</a:t>
              </a:r>
            </a:p>
          </p:txBody>
        </p:sp>
      </p:grpSp>
      <p:grpSp>
        <p:nvGrpSpPr>
          <p:cNvPr id="21" name="그룹 30"/>
          <p:cNvGrpSpPr/>
          <p:nvPr/>
        </p:nvGrpSpPr>
        <p:grpSpPr>
          <a:xfrm>
            <a:off x="341660" y="2981772"/>
            <a:ext cx="471170" cy="411480"/>
            <a:chOff x="834420" y="1502857"/>
            <a:chExt cx="263341" cy="229980"/>
          </a:xfrm>
        </p:grpSpPr>
        <p:sp>
          <p:nvSpPr>
            <p:cNvPr id="22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3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4" name="그룹 30"/>
          <p:cNvGrpSpPr/>
          <p:nvPr/>
        </p:nvGrpSpPr>
        <p:grpSpPr>
          <a:xfrm>
            <a:off x="2535042" y="7867611"/>
            <a:ext cx="471170" cy="411480"/>
            <a:chOff x="834420" y="1502857"/>
            <a:chExt cx="263341" cy="229980"/>
          </a:xfrm>
        </p:grpSpPr>
        <p:sp>
          <p:nvSpPr>
            <p:cNvPr id="25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7" name="group"/>
          <p:cNvGrpSpPr/>
          <p:nvPr/>
        </p:nvGrpSpPr>
        <p:grpSpPr>
          <a:xfrm>
            <a:off x="9620417" y="4254029"/>
            <a:ext cx="6705600" cy="2702914"/>
            <a:chOff x="800100" y="4279900"/>
            <a:chExt cx="6705600" cy="2702914"/>
          </a:xfrm>
        </p:grpSpPr>
        <p:pic>
          <p:nvPicPr>
            <p:cNvPr id="28" name="Picture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29" name="TextBox 8"/>
            <p:cNvSpPr txBox="1"/>
            <p:nvPr/>
          </p:nvSpPr>
          <p:spPr>
            <a:xfrm>
              <a:off x="1778000" y="4965700"/>
              <a:ext cx="5727700" cy="2017114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- TB_PRODUCT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의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PRODUCT_ID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를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TB_IMAGES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의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PRODUCT_ID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와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JOIN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하여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해당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상품의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모든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이미지를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리스트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형식으로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표시</a:t>
              </a:r>
              <a:endParaRPr lang="en-US" altLang="ko-KR" sz="160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-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화살표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클릭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시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이미지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스크롤</a:t>
              </a:r>
              <a:endParaRPr lang="en-US" altLang="ko-KR" sz="160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-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이미지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클릭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시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이미지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확대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모달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생성</a:t>
              </a:r>
              <a:r>
                <a:rPr lang="en-US" altLang="ko-KR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60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이미지 외부 클릭 시 모달 닫기</a:t>
              </a:r>
            </a:p>
          </p:txBody>
        </p:sp>
        <p:sp>
          <p:nvSpPr>
            <p:cNvPr id="30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1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상품</a:t>
              </a:r>
              <a:r>
                <a:rPr lang="en-US" altLang="ko-KR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상세정보</a:t>
              </a:r>
              <a:r>
                <a:rPr lang="en-US" altLang="ko-KR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폼</a:t>
              </a:r>
              <a:r>
                <a:rPr lang="en-US" altLang="ko-KR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상품</a:t>
              </a:r>
              <a:r>
                <a:rPr lang="en-US" altLang="ko-KR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이미지</a:t>
              </a:r>
              <a:r>
                <a:rPr lang="en-US" altLang="ko-KR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리스트</a:t>
              </a:r>
            </a:p>
          </p:txBody>
        </p:sp>
      </p:grpSp>
      <p:pic>
        <p:nvPicPr>
          <p:cNvPr id="32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73177" y="1865826"/>
            <a:ext cx="3724059" cy="4471832"/>
          </a:xfrm>
          <a:prstGeom prst="rect">
            <a:avLst/>
          </a:prstGeom>
        </p:spPr>
      </p:pic>
      <p:cxnSp>
        <p:nvCxnSpPr>
          <p:cNvPr id="33" name="직선 화살표 연결선 25"/>
          <p:cNvCxnSpPr>
            <a:stCxn id="13" idx="3"/>
          </p:cNvCxnSpPr>
          <p:nvPr/>
        </p:nvCxnSpPr>
        <p:spPr>
          <a:xfrm>
            <a:off x="2272668" y="2982144"/>
            <a:ext cx="3074033" cy="15454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04933" y="6791325"/>
            <a:ext cx="3537067" cy="2368936"/>
          </a:xfrm>
          <a:prstGeom prst="rect">
            <a:avLst/>
          </a:prstGeom>
        </p:spPr>
      </p:pic>
      <p:cxnSp>
        <p:nvCxnSpPr>
          <p:cNvPr id="35" name="직선 화살표 연결선 25"/>
          <p:cNvCxnSpPr>
            <a:stCxn id="14" idx="3"/>
          </p:cNvCxnSpPr>
          <p:nvPr/>
        </p:nvCxnSpPr>
        <p:spPr>
          <a:xfrm flipV="1">
            <a:off x="3006676" y="8001670"/>
            <a:ext cx="4060953" cy="702786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4">
            <a:extLst>
              <a:ext uri="{FF2B5EF4-FFF2-40B4-BE49-F238E27FC236}">
                <a16:creationId xmlns:a16="http://schemas.microsoft.com/office/drawing/2014/main" id="{BCE15048-5D59-DDE3-680D-04158F4D20B8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7631CB-666F-4A6E-504D-82B621204D70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BB79A5B7-8FC2-B67E-85CB-D8EE2D17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A61CC0B8-1289-E0AA-F1FB-D22D0FA0E117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6297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rcRect l="72900" t="85440"/>
          <a:stretch>
            <a:fillRect/>
          </a:stretch>
        </p:blipFill>
        <p:spPr>
          <a:xfrm>
            <a:off x="813191" y="1865630"/>
            <a:ext cx="3016604" cy="1604461"/>
          </a:xfrm>
          <a:prstGeom prst="rect">
            <a:avLst/>
          </a:prstGeom>
        </p:spPr>
      </p:pic>
      <p:grpSp>
        <p:nvGrpSpPr>
          <p:cNvPr id="11" name="group"/>
          <p:cNvGrpSpPr/>
          <p:nvPr/>
        </p:nvGrpSpPr>
        <p:grpSpPr>
          <a:xfrm>
            <a:off x="10782471" y="1326698"/>
            <a:ext cx="6705600" cy="5348467"/>
            <a:chOff x="800100" y="4279900"/>
            <a:chExt cx="6705600" cy="5348467"/>
          </a:xfrm>
        </p:grpSpPr>
        <p:pic>
          <p:nvPicPr>
            <p:cNvPr id="12" name="Picture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3" name="TextBox 8"/>
            <p:cNvSpPr txBox="1"/>
            <p:nvPr/>
          </p:nvSpPr>
          <p:spPr>
            <a:xfrm>
              <a:off x="1778000" y="4965700"/>
              <a:ext cx="5727700" cy="4662667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거부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사유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작성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모달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(TB_ALARM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ALARM_CONTENT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전송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api/alarm/reject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선택된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단건일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경우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insertAlarm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복수일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경우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for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문을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통해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insertAlarm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updateProductStatus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TB_PRODUCT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PRODUCT_STATUS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상품거부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변경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-insetAlarm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TB_ALARM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입력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선택된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없을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경우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선택된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없습니다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 alert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4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01</a:t>
              </a:r>
            </a:p>
          </p:txBody>
        </p:sp>
        <p:sp>
          <p:nvSpPr>
            <p:cNvPr id="15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상품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승인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거부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버튼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16" name="Pic"/>
          <p:cNvPicPr>
            <a:picLocks noChangeAspect="1"/>
          </p:cNvPicPr>
          <p:nvPr/>
        </p:nvPicPr>
        <p:blipFill rotWithShape="1">
          <a:blip r:embed="rId5"/>
          <a:srcRect l="19920" t="2950" r="17860" b="52240"/>
          <a:stretch>
            <a:fillRect/>
          </a:stretch>
        </p:blipFill>
        <p:spPr>
          <a:xfrm>
            <a:off x="657960" y="3280038"/>
            <a:ext cx="3179290" cy="1592958"/>
          </a:xfrm>
          <a:prstGeom prst="rect">
            <a:avLst/>
          </a:prstGeom>
        </p:spPr>
      </p:pic>
      <p:pic>
        <p:nvPicPr>
          <p:cNvPr id="17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7860" y="5479415"/>
            <a:ext cx="3178853" cy="1095461"/>
          </a:xfrm>
          <a:prstGeom prst="rect">
            <a:avLst/>
          </a:prstGeom>
        </p:spPr>
      </p:pic>
      <p:cxnSp>
        <p:nvCxnSpPr>
          <p:cNvPr id="18" name="직선 화살표 연결선 25"/>
          <p:cNvCxnSpPr/>
          <p:nvPr/>
        </p:nvCxnSpPr>
        <p:spPr>
          <a:xfrm rot="10800000" flipV="1">
            <a:off x="1345091" y="2878693"/>
            <a:ext cx="800611" cy="649976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25"/>
          <p:cNvCxnSpPr>
            <a:stCxn id="16" idx="2"/>
          </p:cNvCxnSpPr>
          <p:nvPr/>
        </p:nvCxnSpPr>
        <p:spPr>
          <a:xfrm rot="16200000" flipH="1">
            <a:off x="1791517" y="5329088"/>
            <a:ext cx="918215" cy="6037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66395" y="7043450"/>
            <a:ext cx="5013917" cy="2089132"/>
          </a:xfrm>
          <a:prstGeom prst="rect">
            <a:avLst/>
          </a:prstGeom>
        </p:spPr>
      </p:pic>
      <p:pic>
        <p:nvPicPr>
          <p:cNvPr id="2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42940" y="7330440"/>
            <a:ext cx="6764192" cy="1802139"/>
          </a:xfrm>
          <a:prstGeom prst="rect">
            <a:avLst/>
          </a:prstGeom>
        </p:spPr>
      </p:pic>
      <p:cxnSp>
        <p:nvCxnSpPr>
          <p:cNvPr id="22" name="직선 화살표 연결선 25"/>
          <p:cNvCxnSpPr/>
          <p:nvPr/>
        </p:nvCxnSpPr>
        <p:spPr>
          <a:xfrm rot="16200000" flipH="1">
            <a:off x="1729600" y="6645130"/>
            <a:ext cx="922674" cy="456892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5"/>
          <p:cNvCxnSpPr>
            <a:stCxn id="20" idx="3"/>
            <a:endCxn id="21" idx="1"/>
          </p:cNvCxnSpPr>
          <p:nvPr/>
        </p:nvCxnSpPr>
        <p:spPr>
          <a:xfrm>
            <a:off x="5380310" y="8088015"/>
            <a:ext cx="362631" cy="143493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870319" y="5715635"/>
            <a:ext cx="4431570" cy="3406769"/>
          </a:xfrm>
          <a:prstGeom prst="rect">
            <a:avLst/>
          </a:prstGeom>
        </p:spPr>
      </p:pic>
      <p:pic>
        <p:nvPicPr>
          <p:cNvPr id="25" name="Pic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848350" y="1028065"/>
            <a:ext cx="3276600" cy="1095375"/>
          </a:xfrm>
          <a:prstGeom prst="rect">
            <a:avLst/>
          </a:prstGeom>
        </p:spPr>
      </p:pic>
      <p:grpSp>
        <p:nvGrpSpPr>
          <p:cNvPr id="26" name="group"/>
          <p:cNvGrpSpPr/>
          <p:nvPr/>
        </p:nvGrpSpPr>
        <p:grpSpPr>
          <a:xfrm>
            <a:off x="5742940" y="2389505"/>
            <a:ext cx="4568959" cy="4526945"/>
            <a:chOff x="3829685" y="2802890"/>
            <a:chExt cx="6283960" cy="6226175"/>
          </a:xfrm>
        </p:grpSpPr>
        <p:pic>
          <p:nvPicPr>
            <p:cNvPr id="27" name="Pic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829749" y="2802890"/>
              <a:ext cx="6284003" cy="1770841"/>
            </a:xfrm>
            <a:prstGeom prst="rect">
              <a:avLst/>
            </a:prstGeom>
          </p:spPr>
        </p:pic>
        <p:pic>
          <p:nvPicPr>
            <p:cNvPr id="28" name="Pic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829685" y="4573270"/>
              <a:ext cx="6284066" cy="4456429"/>
            </a:xfrm>
            <a:prstGeom prst="rect">
              <a:avLst/>
            </a:prstGeom>
          </p:spPr>
        </p:pic>
      </p:grpSp>
      <p:cxnSp>
        <p:nvCxnSpPr>
          <p:cNvPr id="29" name="직선 화살표 연결선 25"/>
          <p:cNvCxnSpPr>
            <a:stCxn id="21" idx="0"/>
          </p:cNvCxnSpPr>
          <p:nvPr/>
        </p:nvCxnSpPr>
        <p:spPr>
          <a:xfrm rot="10800000">
            <a:off x="7581982" y="5925200"/>
            <a:ext cx="1543054" cy="140524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5"/>
          <p:cNvCxnSpPr>
            <a:endCxn id="25" idx="2"/>
          </p:cNvCxnSpPr>
          <p:nvPr/>
        </p:nvCxnSpPr>
        <p:spPr>
          <a:xfrm rot="10800000">
            <a:off x="7486650" y="2123441"/>
            <a:ext cx="381085" cy="315578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25"/>
          <p:cNvCxnSpPr>
            <a:endCxn id="24" idx="1"/>
          </p:cNvCxnSpPr>
          <p:nvPr/>
        </p:nvCxnSpPr>
        <p:spPr>
          <a:xfrm>
            <a:off x="8401141" y="4801241"/>
            <a:ext cx="4469178" cy="2617777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4">
            <a:extLst>
              <a:ext uri="{FF2B5EF4-FFF2-40B4-BE49-F238E27FC236}">
                <a16:creationId xmlns:a16="http://schemas.microsoft.com/office/drawing/2014/main" id="{35875A45-E12E-5941-AC68-4D7A4DCEA05E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98822D-C133-5720-4935-A86C9FC59D37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9006D75-B7E8-1E06-3424-5EA5F68B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36346EDA-0209-D977-A833-E23B8C893864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9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2BA2A3F-A7F3-9E3D-2B49-7FE34D2A4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019064"/>
              </p:ext>
            </p:extLst>
          </p:nvPr>
        </p:nvGraphicFramePr>
        <p:xfrm>
          <a:off x="812800" y="2006598"/>
          <a:ext cx="16675099" cy="6111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3082">
                  <a:extLst>
                    <a:ext uri="{9D8B030D-6E8A-4147-A177-3AD203B41FA5}">
                      <a16:colId xmlns:a16="http://schemas.microsoft.com/office/drawing/2014/main" val="1239708584"/>
                    </a:ext>
                  </a:extLst>
                </a:gridCol>
                <a:gridCol w="874518">
                  <a:extLst>
                    <a:ext uri="{9D8B030D-6E8A-4147-A177-3AD203B41FA5}">
                      <a16:colId xmlns:a16="http://schemas.microsoft.com/office/drawing/2014/main" val="11778516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8661635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760693837"/>
                    </a:ext>
                  </a:extLst>
                </a:gridCol>
                <a:gridCol w="10248899">
                  <a:extLst>
                    <a:ext uri="{9D8B030D-6E8A-4147-A177-3AD203B41FA5}">
                      <a16:colId xmlns:a16="http://schemas.microsoft.com/office/drawing/2014/main" val="544002783"/>
                    </a:ext>
                  </a:extLst>
                </a:gridCol>
              </a:tblGrid>
              <a:tr h="862798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프론트엔드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IDE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IDE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IntelliJ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36304734"/>
                  </a:ext>
                </a:extLst>
              </a:tr>
              <a:tr h="874782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패키지 매니저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패키지 매니저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Yarn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408149"/>
                  </a:ext>
                </a:extLst>
              </a:tr>
              <a:tr h="874782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백엔드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IDE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IDE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IntelliJ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5237141"/>
                  </a:ext>
                </a:extLst>
              </a:tr>
              <a:tr h="874782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빌드도구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빌드도구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Gradle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5120580"/>
                  </a:ext>
                </a:extLst>
              </a:tr>
              <a:tr h="87478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IDE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IDE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PyCharm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9692879"/>
                  </a:ext>
                </a:extLst>
              </a:tr>
              <a:tr h="874782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119446"/>
                  </a:ext>
                </a:extLst>
              </a:tr>
              <a:tr h="874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협업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8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Discord, JANDI, KakaoTalk, GitHub, Sourcetree </a:t>
                      </a:r>
                      <a:endParaRPr lang="ko-KR" altLang="en-US" sz="28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700429"/>
                  </a:ext>
                </a:extLst>
              </a:tr>
            </a:tbl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툴 </a:t>
            </a: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협업 툴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E7C54A-2C0F-B0E2-05F4-E4B7A9B242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92713"/>
            <a:ext cx="762000" cy="76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6FC6F2-B505-59F7-D3FA-D9E2309EDE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804425"/>
            <a:ext cx="762000" cy="76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857F03-854A-084C-A773-49C8499E1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147045"/>
            <a:ext cx="990600" cy="99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B005AC-1A7A-8645-8A46-B1C68000C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8162605"/>
            <a:ext cx="990600" cy="990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819023-45EE-B31A-7234-87F44A5DF4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559460"/>
            <a:ext cx="762000" cy="76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0FCF02-5EC0-BAC3-3526-648CB2D799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8155084"/>
            <a:ext cx="990600" cy="990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3716557-0EBC-AE05-3032-83F96EA14C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956310"/>
            <a:ext cx="762000" cy="762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6EFB62-4F2E-3BFD-9203-308F53B884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8148094"/>
            <a:ext cx="990600" cy="990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4ED962-539D-DB7F-1B15-10AB891512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8162605"/>
            <a:ext cx="990600" cy="990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4A4A1A8-08DD-D87E-679A-5ECBD7031A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88" y="4569964"/>
            <a:ext cx="944979" cy="9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330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0" name="group"/>
          <p:cNvGrpSpPr/>
          <p:nvPr/>
        </p:nvGrpSpPr>
        <p:grpSpPr>
          <a:xfrm>
            <a:off x="9994960" y="1520354"/>
            <a:ext cx="6705600" cy="5395456"/>
            <a:chOff x="800100" y="4279900"/>
            <a:chExt cx="6705600" cy="5395456"/>
          </a:xfrm>
        </p:grpSpPr>
        <p:pic>
          <p:nvPicPr>
            <p:cNvPr id="11" name="Picture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2" name="TextBox 8"/>
            <p:cNvSpPr txBox="1"/>
            <p:nvPr/>
          </p:nvSpPr>
          <p:spPr>
            <a:xfrm>
              <a:off x="1778000" y="4965700"/>
              <a:ext cx="5727700" cy="4709656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승인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처리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완료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!' alert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api/alarm/approve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선택된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단건일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경우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insertAlarm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복수일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경우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for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문을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통해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insertAlarm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updateProductStatus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TB_PRODUCT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PRODUCT_STATUS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판매중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변경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updateProductFlag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TB_PRODUCT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PRODUCT_DISPLAY_FLAG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변경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insetAlarm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TB_ALARM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입력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선택된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없을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경우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선택된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없습니다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 alert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상품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승인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버튼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rcRect l="2900" t="6880" r="61600" b="59130"/>
          <a:stretch>
            <a:fillRect/>
          </a:stretch>
        </p:blipFill>
        <p:spPr>
          <a:xfrm>
            <a:off x="812800" y="1865630"/>
            <a:ext cx="2718435" cy="2278380"/>
          </a:xfrm>
          <a:prstGeom prst="rect">
            <a:avLst/>
          </a:prstGeom>
        </p:spPr>
      </p:pic>
      <p:pic>
        <p:nvPicPr>
          <p:cNvPr id="16" name="Pic"/>
          <p:cNvPicPr>
            <a:picLocks noChangeAspect="1"/>
          </p:cNvPicPr>
          <p:nvPr/>
        </p:nvPicPr>
        <p:blipFill rotWithShape="1">
          <a:blip r:embed="rId5"/>
          <a:srcRect l="72900" t="85440"/>
          <a:stretch>
            <a:fillRect/>
          </a:stretch>
        </p:blipFill>
        <p:spPr>
          <a:xfrm>
            <a:off x="3403991" y="1865630"/>
            <a:ext cx="3016604" cy="1604461"/>
          </a:xfrm>
          <a:prstGeom prst="rect">
            <a:avLst/>
          </a:prstGeom>
        </p:spPr>
      </p:pic>
      <p:cxnSp>
        <p:nvCxnSpPr>
          <p:cNvPr id="17" name="직선 화살표 연결선 25"/>
          <p:cNvCxnSpPr/>
          <p:nvPr/>
        </p:nvCxnSpPr>
        <p:spPr>
          <a:xfrm flipV="1">
            <a:off x="3403732" y="2807097"/>
            <a:ext cx="1625468" cy="6631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48722" y="1344295"/>
            <a:ext cx="3702822" cy="1196872"/>
          </a:xfrm>
          <a:prstGeom prst="rect">
            <a:avLst/>
          </a:prstGeom>
        </p:spPr>
      </p:pic>
      <p:cxnSp>
        <p:nvCxnSpPr>
          <p:cNvPr id="19" name="직선 화살표 연결선 25"/>
          <p:cNvCxnSpPr/>
          <p:nvPr/>
        </p:nvCxnSpPr>
        <p:spPr>
          <a:xfrm flipV="1">
            <a:off x="5848417" y="2191367"/>
            <a:ext cx="571505" cy="400054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05447" y="7774305"/>
            <a:ext cx="3238500" cy="1133475"/>
          </a:xfrm>
          <a:prstGeom prst="rect">
            <a:avLst/>
          </a:prstGeom>
        </p:spPr>
      </p:pic>
      <p:pic>
        <p:nvPicPr>
          <p:cNvPr id="2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770138" y="7774337"/>
            <a:ext cx="3506833" cy="1132206"/>
          </a:xfrm>
          <a:prstGeom prst="rect">
            <a:avLst/>
          </a:prstGeom>
        </p:spPr>
      </p:pic>
      <p:pic>
        <p:nvPicPr>
          <p:cNvPr id="22" name="Pic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75955" y="4725040"/>
            <a:ext cx="4795716" cy="4155468"/>
          </a:xfrm>
          <a:prstGeom prst="rect">
            <a:avLst/>
          </a:prstGeom>
        </p:spPr>
      </p:pic>
      <p:pic>
        <p:nvPicPr>
          <p:cNvPr id="23" name="Pic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280889" y="3240405"/>
            <a:ext cx="4067175" cy="4048125"/>
          </a:xfrm>
          <a:prstGeom prst="rect">
            <a:avLst/>
          </a:prstGeom>
        </p:spPr>
      </p:pic>
      <p:cxnSp>
        <p:nvCxnSpPr>
          <p:cNvPr id="24" name="직선 화살표 연결선 25"/>
          <p:cNvCxnSpPr>
            <a:stCxn id="18" idx="2"/>
            <a:endCxn id="23" idx="0"/>
          </p:cNvCxnSpPr>
          <p:nvPr/>
        </p:nvCxnSpPr>
        <p:spPr>
          <a:xfrm rot="16200000" flipH="1">
            <a:off x="7707686" y="2633615"/>
            <a:ext cx="699237" cy="514342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5"/>
          <p:cNvCxnSpPr>
            <a:stCxn id="23" idx="1"/>
            <a:endCxn id="22" idx="3"/>
          </p:cNvCxnSpPr>
          <p:nvPr/>
        </p:nvCxnSpPr>
        <p:spPr>
          <a:xfrm rot="5400000">
            <a:off x="5157128" y="5679012"/>
            <a:ext cx="1538305" cy="709217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2"/>
            <a:endCxn id="20" idx="0"/>
          </p:cNvCxnSpPr>
          <p:nvPr/>
        </p:nvCxnSpPr>
        <p:spPr>
          <a:xfrm rot="10800000" flipV="1">
            <a:off x="7724697" y="7288530"/>
            <a:ext cx="589779" cy="485775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5"/>
          <p:cNvCxnSpPr>
            <a:stCxn id="23" idx="2"/>
            <a:endCxn id="21" idx="0"/>
          </p:cNvCxnSpPr>
          <p:nvPr/>
        </p:nvCxnSpPr>
        <p:spPr>
          <a:xfrm>
            <a:off x="8314476" y="7288530"/>
            <a:ext cx="3209078" cy="485807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4">
            <a:extLst>
              <a:ext uri="{FF2B5EF4-FFF2-40B4-BE49-F238E27FC236}">
                <a16:creationId xmlns:a16="http://schemas.microsoft.com/office/drawing/2014/main" id="{6F683C37-B366-1E65-3448-4992BF105522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1283C6B-0A9C-E254-9BF1-A09BD254A645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1183DD0F-D761-93CE-13E1-17A4C33C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A3C8C746-321B-B874-D844-C0E76001A740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0640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8447" y="1865984"/>
            <a:ext cx="8434604" cy="7264544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0126784" y="1270635"/>
            <a:ext cx="7772400" cy="8139804"/>
            <a:chOff x="8902700" y="2641600"/>
            <a:chExt cx="7772400" cy="7823004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02700" y="2641600"/>
              <a:ext cx="7759700" cy="7823004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관리자페이지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상품관리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37482"/>
              </p:ext>
            </p:extLst>
          </p:nvPr>
        </p:nvGraphicFramePr>
        <p:xfrm>
          <a:off x="10917218" y="2938134"/>
          <a:ext cx="6567350" cy="5894136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/>
                        <a:t>분류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드롭박스</a:t>
                      </a:r>
                      <a:endParaRPr lang="en-US" altLang="ko-KR" sz="1700"/>
                    </a:p>
                    <a:p>
                      <a:pPr marL="285750" indent="-285750" algn="l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/>
                        <a:t>분류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드롭박스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선택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상품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분류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별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필터링</a:t>
                      </a:r>
                      <a:endParaRPr lang="en-US" altLang="ko-KR" sz="1600" b="0"/>
                    </a:p>
                    <a:p>
                      <a:pPr marL="285750" indent="-285750" algn="l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상태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드롭박스와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중복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필터링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가능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97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상태</a:t>
                      </a:r>
                      <a:r>
                        <a:rPr lang="en-US" altLang="ko-KR" sz="1700" b="1"/>
                        <a:t> </a:t>
                      </a:r>
                      <a:r>
                        <a:rPr lang="ko-KR" altLang="en-US" sz="1700" b="1"/>
                        <a:t>드롭박스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/>
                        <a:t>상태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드롭박스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선택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상품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상태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별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필터링</a:t>
                      </a:r>
                      <a:endParaRPr lang="en-US" altLang="ko-KR" sz="16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/>
                        <a:t>분류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드롭박스와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중복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필터링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가능</a:t>
                      </a:r>
                      <a:r>
                        <a:rPr lang="en-US" altLang="ko-KR" sz="1600" b="0"/>
                        <a:t> </a:t>
                      </a:r>
                      <a:endParaRPr lang="ko-KR" altLang="en-US" sz="16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리스트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상세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모달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생성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4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체크박스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최상단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체크박스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현재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페이지의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전체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체크박스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활성화</a:t>
                      </a:r>
                      <a:endParaRPr lang="en-US" altLang="ko-KR" sz="16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체크박스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상품의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PRODUCT_ID props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선택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0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5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페이지네이션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거부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사유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작성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모달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생성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승인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거부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알람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전송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및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STATUS, FLAG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변경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0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6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삭제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버튼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승인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알람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전송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및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STATUS, FLAG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변경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6194011" y="3096072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0" name="그룹 30"/>
          <p:cNvGrpSpPr/>
          <p:nvPr/>
        </p:nvGrpSpPr>
        <p:grpSpPr>
          <a:xfrm>
            <a:off x="7294492" y="3096221"/>
            <a:ext cx="471170" cy="411480"/>
            <a:chOff x="834420" y="1502857"/>
            <a:chExt cx="263341" cy="229980"/>
          </a:xfrm>
        </p:grpSpPr>
        <p:sp>
          <p:nvSpPr>
            <p:cNvPr id="21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2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3" name="직사각형 26"/>
          <p:cNvSpPr/>
          <p:nvPr/>
        </p:nvSpPr>
        <p:spPr>
          <a:xfrm>
            <a:off x="781050" y="4366488"/>
            <a:ext cx="7436949" cy="53023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4" name="그룹 30"/>
          <p:cNvGrpSpPr/>
          <p:nvPr/>
        </p:nvGrpSpPr>
        <p:grpSpPr>
          <a:xfrm>
            <a:off x="221001" y="4366856"/>
            <a:ext cx="471170" cy="411480"/>
            <a:chOff x="834420" y="1502857"/>
            <a:chExt cx="263341" cy="229980"/>
          </a:xfrm>
        </p:grpSpPr>
        <p:sp>
          <p:nvSpPr>
            <p:cNvPr id="25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7" name="그룹 30"/>
          <p:cNvGrpSpPr/>
          <p:nvPr/>
        </p:nvGrpSpPr>
        <p:grpSpPr>
          <a:xfrm>
            <a:off x="8400780" y="5609551"/>
            <a:ext cx="471170" cy="411480"/>
            <a:chOff x="834420" y="1502857"/>
            <a:chExt cx="263341" cy="229980"/>
          </a:xfrm>
        </p:grpSpPr>
        <p:sp>
          <p:nvSpPr>
            <p:cNvPr id="28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0" name="그룹 30"/>
          <p:cNvGrpSpPr/>
          <p:nvPr/>
        </p:nvGrpSpPr>
        <p:grpSpPr>
          <a:xfrm>
            <a:off x="7632116" y="8912186"/>
            <a:ext cx="471170" cy="411480"/>
            <a:chOff x="834420" y="1502857"/>
            <a:chExt cx="263341" cy="229980"/>
          </a:xfrm>
        </p:grpSpPr>
        <p:sp>
          <p:nvSpPr>
            <p:cNvPr id="31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/>
          <p:cNvGrpSpPr/>
          <p:nvPr/>
        </p:nvGrpSpPr>
        <p:grpSpPr>
          <a:xfrm>
            <a:off x="4442190" y="8500706"/>
            <a:ext cx="471170" cy="411480"/>
            <a:chOff x="834420" y="1502857"/>
            <a:chExt cx="263341" cy="229980"/>
          </a:xfrm>
        </p:grpSpPr>
        <p:sp>
          <p:nvSpPr>
            <p:cNvPr id="34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36" name="직사각형 26"/>
          <p:cNvSpPr/>
          <p:nvPr/>
        </p:nvSpPr>
        <p:spPr>
          <a:xfrm>
            <a:off x="7746520" y="3866800"/>
            <a:ext cx="471158" cy="389648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3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60365" y="942975"/>
            <a:ext cx="2305050" cy="1971675"/>
          </a:xfrm>
          <a:prstGeom prst="rect">
            <a:avLst/>
          </a:prstGeom>
        </p:spPr>
      </p:pic>
      <p:pic>
        <p:nvPicPr>
          <p:cNvPr id="38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98435" y="943593"/>
            <a:ext cx="2295525" cy="2000250"/>
          </a:xfrm>
          <a:prstGeom prst="rect">
            <a:avLst/>
          </a:prstGeom>
        </p:spPr>
      </p:pic>
      <p:cxnSp>
        <p:nvCxnSpPr>
          <p:cNvPr id="39" name="직선 화살표 연결선 25"/>
          <p:cNvCxnSpPr/>
          <p:nvPr/>
        </p:nvCxnSpPr>
        <p:spPr>
          <a:xfrm rot="16200000" flipV="1">
            <a:off x="6238945" y="2848599"/>
            <a:ext cx="895358" cy="381003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25"/>
          <p:cNvCxnSpPr/>
          <p:nvPr/>
        </p:nvCxnSpPr>
        <p:spPr>
          <a:xfrm rot="5400000" flipH="1" flipV="1">
            <a:off x="7915362" y="2505694"/>
            <a:ext cx="1066810" cy="93346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">
            <a:extLst>
              <a:ext uri="{FF2B5EF4-FFF2-40B4-BE49-F238E27FC236}">
                <a16:creationId xmlns:a16="http://schemas.microsoft.com/office/drawing/2014/main" id="{6706A870-E59A-9383-ED60-D949DABF48E5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1EC7FB-4D68-2060-2932-DA463E19DF7A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3644C11C-16B7-8C21-3CBE-FA9E62A07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44" name="TextBox 4">
              <a:extLst>
                <a:ext uri="{FF2B5EF4-FFF2-40B4-BE49-F238E27FC236}">
                  <a16:creationId xmlns:a16="http://schemas.microsoft.com/office/drawing/2014/main" id="{4E5F4A4A-38BC-691F-B085-FFC73ECCF438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1170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9548" y="2027526"/>
            <a:ext cx="4313812" cy="3006762"/>
          </a:xfrm>
          <a:prstGeom prst="rect">
            <a:avLst/>
          </a:prstGeom>
        </p:spPr>
      </p:pic>
      <p:pic>
        <p:nvPicPr>
          <p:cNvPr id="11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6484" y="5265983"/>
            <a:ext cx="4327026" cy="2879490"/>
          </a:xfrm>
          <a:prstGeom prst="rect">
            <a:avLst/>
          </a:prstGeom>
        </p:spPr>
      </p:pic>
      <p:grpSp>
        <p:nvGrpSpPr>
          <p:cNvPr id="12" name="group"/>
          <p:cNvGrpSpPr/>
          <p:nvPr/>
        </p:nvGrpSpPr>
        <p:grpSpPr>
          <a:xfrm>
            <a:off x="10782695" y="1694979"/>
            <a:ext cx="6705600" cy="5395456"/>
            <a:chOff x="800100" y="4279900"/>
            <a:chExt cx="6705600" cy="5395456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4" name="TextBox 8"/>
            <p:cNvSpPr txBox="1"/>
            <p:nvPr/>
          </p:nvSpPr>
          <p:spPr>
            <a:xfrm>
              <a:off x="1778000" y="4965700"/>
              <a:ext cx="5727700" cy="4709656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리스트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모달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api/products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product_id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통해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화면에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상품명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상품코드명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상품상태명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카테고리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상품설명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재고수량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단가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최소구매수량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예약시작일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예약종료일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판매유형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판매자이름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판매자이메일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판매자회사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노출방식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등록일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TB_PRODUCT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PRODUCT_ID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일치하는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TB_IMAGES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모든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이미지를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리스트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형식으로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이미지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이미지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확대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모달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상품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상세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모달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17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81101" y="3147582"/>
            <a:ext cx="5301686" cy="4998039"/>
          </a:xfrm>
          <a:prstGeom prst="rect">
            <a:avLst/>
          </a:prstGeom>
        </p:spPr>
      </p:pic>
      <p:cxnSp>
        <p:nvCxnSpPr>
          <p:cNvPr id="18" name="직선 화살표 연결선 25"/>
          <p:cNvCxnSpPr/>
          <p:nvPr/>
        </p:nvCxnSpPr>
        <p:spPr>
          <a:xfrm flipV="1">
            <a:off x="3518191" y="6222375"/>
            <a:ext cx="2978888" cy="150831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4">
            <a:extLst>
              <a:ext uri="{FF2B5EF4-FFF2-40B4-BE49-F238E27FC236}">
                <a16:creationId xmlns:a16="http://schemas.microsoft.com/office/drawing/2014/main" id="{1E136DA3-05E6-F01B-4300-587299D3937A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C60D97-8127-7126-FEC2-7D202CE130FB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8B07FDC-BE5F-010E-5FC9-0DDB92E0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CA3A1F-EB76-0C6F-F804-135989407D2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6491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0" name="group"/>
          <p:cNvGrpSpPr/>
          <p:nvPr/>
        </p:nvGrpSpPr>
        <p:grpSpPr>
          <a:xfrm>
            <a:off x="10782695" y="1694979"/>
            <a:ext cx="6705600" cy="5395456"/>
            <a:chOff x="800100" y="4279900"/>
            <a:chExt cx="6705600" cy="5395456"/>
          </a:xfrm>
        </p:grpSpPr>
        <p:pic>
          <p:nvPicPr>
            <p:cNvPr id="11" name="Picture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2" name="TextBox 8"/>
            <p:cNvSpPr txBox="1"/>
            <p:nvPr/>
          </p:nvSpPr>
          <p:spPr>
            <a:xfrm>
              <a:off x="1778000" y="4965700"/>
              <a:ext cx="5727700" cy="4709656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체크박스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활성화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삭제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버튼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정말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처리하시겠습니까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?',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처리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완료되었습니다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.' alert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deleteApiMap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화면을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공유하는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상품관리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유저관리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신고관리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관리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상품관리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(products)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경우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api/products/reject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updateProductStatusFlag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TB_PRODUCT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PRODUCT_STATUS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TB_CODE_DETAIL LOW_CODE_NAME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판매중지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UPDATE, PRODUCT_DISPLAY_FLAG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비표시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UUID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UPDATE</a:t>
              </a: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insertAlarm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ALARM_TYPE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LOW_CODE_VALUE '004(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판매중지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INSERT </a:t>
              </a: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다시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렌더링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되었을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상태가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판매중지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바뀌는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것을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확인할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있음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상품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삭제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버튼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1908" y="1694815"/>
            <a:ext cx="5874907" cy="2498172"/>
          </a:xfrm>
          <a:prstGeom prst="rect">
            <a:avLst/>
          </a:prstGeom>
        </p:spPr>
      </p:pic>
      <p:pic>
        <p:nvPicPr>
          <p:cNvPr id="1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41150" y="4193332"/>
            <a:ext cx="3089314" cy="1070876"/>
          </a:xfrm>
          <a:prstGeom prst="rect">
            <a:avLst/>
          </a:prstGeom>
        </p:spPr>
      </p:pic>
      <p:pic>
        <p:nvPicPr>
          <p:cNvPr id="17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2125" y="4247709"/>
            <a:ext cx="3026015" cy="1016741"/>
          </a:xfrm>
          <a:prstGeom prst="rect">
            <a:avLst/>
          </a:prstGeom>
        </p:spPr>
      </p:pic>
      <p:pic>
        <p:nvPicPr>
          <p:cNvPr id="18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92714" y="5651760"/>
            <a:ext cx="5740201" cy="2808044"/>
          </a:xfrm>
          <a:prstGeom prst="rect">
            <a:avLst/>
          </a:prstGeom>
        </p:spPr>
      </p:pic>
      <p:cxnSp>
        <p:nvCxnSpPr>
          <p:cNvPr id="19" name="직선 화살표 연결선 25"/>
          <p:cNvCxnSpPr>
            <a:endCxn id="17" idx="0"/>
          </p:cNvCxnSpPr>
          <p:nvPr/>
        </p:nvCxnSpPr>
        <p:spPr>
          <a:xfrm rot="10800000" flipV="1">
            <a:off x="2005133" y="3997616"/>
            <a:ext cx="4077166" cy="250094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25"/>
          <p:cNvCxnSpPr>
            <a:stCxn id="17" idx="3"/>
          </p:cNvCxnSpPr>
          <p:nvPr/>
        </p:nvCxnSpPr>
        <p:spPr>
          <a:xfrm>
            <a:off x="3518140" y="4756081"/>
            <a:ext cx="848469" cy="3339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5"/>
          <p:cNvCxnSpPr>
            <a:stCxn id="16" idx="2"/>
          </p:cNvCxnSpPr>
          <p:nvPr/>
        </p:nvCxnSpPr>
        <p:spPr>
          <a:xfrm rot="5400000">
            <a:off x="4048328" y="5582491"/>
            <a:ext cx="1655759" cy="1019198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6"/>
          <p:cNvSpPr/>
          <p:nvPr/>
        </p:nvSpPr>
        <p:spPr>
          <a:xfrm>
            <a:off x="3841115" y="6869466"/>
            <a:ext cx="770592" cy="42758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22096" y="1336591"/>
            <a:ext cx="2828925" cy="1114425"/>
          </a:xfrm>
          <a:prstGeom prst="rect">
            <a:avLst/>
          </a:prstGeom>
        </p:spPr>
      </p:pic>
      <p:pic>
        <p:nvPicPr>
          <p:cNvPr id="24" name="Pic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021830" y="2716231"/>
            <a:ext cx="3924730" cy="2072979"/>
          </a:xfrm>
          <a:prstGeom prst="rect">
            <a:avLst/>
          </a:prstGeom>
        </p:spPr>
      </p:pic>
      <p:pic>
        <p:nvPicPr>
          <p:cNvPr id="25" name="Pic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021830" y="5150485"/>
            <a:ext cx="2971295" cy="2181744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23" idx="2"/>
            <a:endCxn id="24" idx="0"/>
          </p:cNvCxnSpPr>
          <p:nvPr/>
        </p:nvCxnSpPr>
        <p:spPr>
          <a:xfrm>
            <a:off x="8436558" y="2451016"/>
            <a:ext cx="547638" cy="265216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5"/>
          <p:cNvCxnSpPr>
            <a:stCxn id="24" idx="2"/>
            <a:endCxn id="25" idx="0"/>
          </p:cNvCxnSpPr>
          <p:nvPr/>
        </p:nvCxnSpPr>
        <p:spPr>
          <a:xfrm rot="10800000" flipV="1">
            <a:off x="8507476" y="4789208"/>
            <a:ext cx="476720" cy="361277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851057" y="7842885"/>
            <a:ext cx="3124200" cy="1571625"/>
          </a:xfrm>
          <a:prstGeom prst="rect">
            <a:avLst/>
          </a:prstGeom>
        </p:spPr>
      </p:pic>
      <p:pic>
        <p:nvPicPr>
          <p:cNvPr id="29" name="Pic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022386" y="7518483"/>
            <a:ext cx="2467358" cy="1896464"/>
          </a:xfrm>
          <a:prstGeom prst="rect">
            <a:avLst/>
          </a:prstGeom>
        </p:spPr>
      </p:pic>
      <p:cxnSp>
        <p:nvCxnSpPr>
          <p:cNvPr id="30" name="직선 화살표 연결선 25"/>
          <p:cNvCxnSpPr>
            <a:stCxn id="25" idx="2"/>
            <a:endCxn id="29" idx="0"/>
          </p:cNvCxnSpPr>
          <p:nvPr/>
        </p:nvCxnSpPr>
        <p:spPr>
          <a:xfrm rot="10800000" flipV="1">
            <a:off x="8256065" y="7332234"/>
            <a:ext cx="251413" cy="18625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25"/>
          <p:cNvCxnSpPr>
            <a:stCxn id="25" idx="2"/>
          </p:cNvCxnSpPr>
          <p:nvPr/>
        </p:nvCxnSpPr>
        <p:spPr>
          <a:xfrm>
            <a:off x="8507475" y="7332231"/>
            <a:ext cx="2872721" cy="549285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4">
            <a:extLst>
              <a:ext uri="{FF2B5EF4-FFF2-40B4-BE49-F238E27FC236}">
                <a16:creationId xmlns:a16="http://schemas.microsoft.com/office/drawing/2014/main" id="{84E7ABDB-0733-2608-BECF-B47FF1B806D2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62E695-C692-C680-0E85-65377635CABF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73DDD14E-B586-2D8A-0746-0A8FE2E2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85951E21-8D0E-75C1-A40F-7C17ED8FB734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2475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4466" y="2277110"/>
            <a:ext cx="6791532" cy="680888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0126784" y="1270635"/>
            <a:ext cx="7772400" cy="8139804"/>
            <a:chOff x="8902700" y="2641600"/>
            <a:chExt cx="7772400" cy="7823004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02700" y="2641600"/>
              <a:ext cx="7759700" cy="7823004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관리자페이지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유저관리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80514"/>
              </p:ext>
            </p:extLst>
          </p:nvPr>
        </p:nvGraphicFramePr>
        <p:xfrm>
          <a:off x="10821968" y="2747634"/>
          <a:ext cx="6567350" cy="2821814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/>
                        <a:t>분류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드롭박스</a:t>
                      </a:r>
                      <a:endParaRPr lang="en-US" altLang="ko-KR" sz="1700"/>
                    </a:p>
                    <a:p>
                      <a:pPr marL="285750" indent="-285750" algn="l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b="0"/>
                        <a:t>분류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드롭박스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선택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유저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분류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별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필터링</a:t>
                      </a:r>
                      <a:endParaRPr lang="en-US" altLang="ko-KR" sz="1700" b="0"/>
                    </a:p>
                    <a:p>
                      <a:pPr marL="285750" indent="-285750" algn="l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b="0"/>
                        <a:t>상태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드롭박스와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중복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필터링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가능</a:t>
                      </a:r>
                      <a:endParaRPr lang="ko-KR" altLang="en-US" sz="16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상태</a:t>
                      </a:r>
                      <a:r>
                        <a:rPr lang="en-US" altLang="ko-KR" sz="1700" b="1"/>
                        <a:t> </a:t>
                      </a:r>
                      <a:r>
                        <a:rPr lang="ko-KR" altLang="en-US" sz="1700" b="1"/>
                        <a:t>드롭박스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상태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드롭박스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선택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유저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상태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별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필터링</a:t>
                      </a:r>
                      <a:endParaRPr lang="en-US" altLang="ko-KR" sz="16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/>
                        <a:t>분류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드롭박스와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중복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필터링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가능</a:t>
                      </a:r>
                      <a:r>
                        <a:rPr lang="en-US" altLang="ko-KR" sz="1600" b="0"/>
                        <a:t> </a:t>
                      </a:r>
                      <a:endParaRPr lang="ko-KR" altLang="en-US" sz="16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유저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탈퇴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버튼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TB_MEMBER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의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MEMBER_STATUS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를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'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탈퇴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'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변경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6204997" y="3299907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/>
          <p:cNvSpPr/>
          <p:nvPr/>
        </p:nvSpPr>
        <p:spPr>
          <a:xfrm>
            <a:off x="7644964" y="4110739"/>
            <a:ext cx="249821" cy="392709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1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40394" y="1270635"/>
            <a:ext cx="2004707" cy="1520519"/>
          </a:xfrm>
          <a:prstGeom prst="rect">
            <a:avLst/>
          </a:prstGeom>
        </p:spPr>
      </p:pic>
      <p:pic>
        <p:nvPicPr>
          <p:cNvPr id="22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894320" y="1316990"/>
            <a:ext cx="1983697" cy="1474052"/>
          </a:xfrm>
          <a:prstGeom prst="rect">
            <a:avLst/>
          </a:prstGeom>
        </p:spPr>
      </p:pic>
      <p:grpSp>
        <p:nvGrpSpPr>
          <p:cNvPr id="23" name="그룹 30"/>
          <p:cNvGrpSpPr/>
          <p:nvPr/>
        </p:nvGrpSpPr>
        <p:grpSpPr>
          <a:xfrm>
            <a:off x="7174007" y="3299907"/>
            <a:ext cx="471170" cy="411480"/>
            <a:chOff x="834420" y="1502857"/>
            <a:chExt cx="263341" cy="229980"/>
          </a:xfrm>
        </p:grpSpPr>
        <p:sp>
          <p:nvSpPr>
            <p:cNvPr id="24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5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6" name="그룹 30"/>
          <p:cNvGrpSpPr/>
          <p:nvPr/>
        </p:nvGrpSpPr>
        <p:grpSpPr>
          <a:xfrm>
            <a:off x="7894732" y="8471888"/>
            <a:ext cx="471170" cy="411480"/>
            <a:chOff x="834420" y="1502857"/>
            <a:chExt cx="263341" cy="229980"/>
          </a:xfrm>
        </p:grpSpPr>
        <p:sp>
          <p:nvSpPr>
            <p:cNvPr id="27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8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/>
          <p:cNvCxnSpPr/>
          <p:nvPr/>
        </p:nvCxnSpPr>
        <p:spPr>
          <a:xfrm rot="16200000" flipV="1">
            <a:off x="5997451" y="2781541"/>
            <a:ext cx="1225504" cy="339367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5"/>
          <p:cNvCxnSpPr/>
          <p:nvPr/>
        </p:nvCxnSpPr>
        <p:spPr>
          <a:xfrm flipV="1">
            <a:off x="7779135" y="2564720"/>
            <a:ext cx="1150076" cy="1074673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">
            <a:extLst>
              <a:ext uri="{FF2B5EF4-FFF2-40B4-BE49-F238E27FC236}">
                <a16:creationId xmlns:a16="http://schemas.microsoft.com/office/drawing/2014/main" id="{B4C0CDE1-6D09-2EE3-A329-09F5A1DB17E5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8E3BEB7-41AD-0855-F2CC-8BE1BA372DE1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1D714540-8F73-F31D-1C9E-E49D13D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EE4CC770-6527-A4A4-70C0-2FA60B5F5330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7818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3636" y="1694815"/>
            <a:ext cx="2114450" cy="1246983"/>
          </a:xfrm>
          <a:prstGeom prst="rect">
            <a:avLst/>
          </a:prstGeom>
        </p:spPr>
      </p:pic>
      <p:pic>
        <p:nvPicPr>
          <p:cNvPr id="11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55181" y="7143982"/>
            <a:ext cx="3966081" cy="1934334"/>
          </a:xfrm>
          <a:prstGeom prst="rect">
            <a:avLst/>
          </a:prstGeom>
        </p:spPr>
      </p:pic>
      <p:pic>
        <p:nvPicPr>
          <p:cNvPr id="12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3043" y="3054443"/>
            <a:ext cx="3647834" cy="1225672"/>
          </a:xfrm>
          <a:prstGeom prst="rect">
            <a:avLst/>
          </a:prstGeom>
        </p:spPr>
      </p:pic>
      <p:pic>
        <p:nvPicPr>
          <p:cNvPr id="1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811" y="4580328"/>
            <a:ext cx="3472738" cy="1203785"/>
          </a:xfrm>
          <a:prstGeom prst="rect">
            <a:avLst/>
          </a:prstGeom>
        </p:spPr>
      </p:pic>
      <p:pic>
        <p:nvPicPr>
          <p:cNvPr id="14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00350" y="4840509"/>
            <a:ext cx="6120626" cy="1781175"/>
          </a:xfrm>
          <a:prstGeom prst="rect">
            <a:avLst/>
          </a:prstGeom>
        </p:spPr>
      </p:pic>
      <p:pic>
        <p:nvPicPr>
          <p:cNvPr id="15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00407" y="1670685"/>
            <a:ext cx="6120473" cy="2609254"/>
          </a:xfrm>
          <a:prstGeom prst="rect">
            <a:avLst/>
          </a:prstGeom>
        </p:spPr>
      </p:pic>
      <p:cxnSp>
        <p:nvCxnSpPr>
          <p:cNvPr id="16" name="직선 화살표 연결선 25"/>
          <p:cNvCxnSpPr/>
          <p:nvPr/>
        </p:nvCxnSpPr>
        <p:spPr>
          <a:xfrm rot="16200000" flipH="1">
            <a:off x="1274594" y="2847530"/>
            <a:ext cx="509056" cy="131976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25"/>
          <p:cNvCxnSpPr/>
          <p:nvPr/>
        </p:nvCxnSpPr>
        <p:spPr>
          <a:xfrm rot="16200000" flipH="1">
            <a:off x="1331969" y="4413215"/>
            <a:ext cx="500986" cy="25296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25"/>
          <p:cNvCxnSpPr>
            <a:stCxn id="13" idx="3"/>
            <a:endCxn id="15" idx="1"/>
          </p:cNvCxnSpPr>
          <p:nvPr/>
        </p:nvCxnSpPr>
        <p:spPr>
          <a:xfrm rot="5400000" flipH="1" flipV="1">
            <a:off x="3539524" y="3721338"/>
            <a:ext cx="2206908" cy="714856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25"/>
          <p:cNvCxnSpPr>
            <a:stCxn id="15" idx="2"/>
            <a:endCxn id="14" idx="0"/>
          </p:cNvCxnSpPr>
          <p:nvPr/>
        </p:nvCxnSpPr>
        <p:spPr>
          <a:xfrm rot="16200000" flipH="1">
            <a:off x="7780369" y="4560216"/>
            <a:ext cx="560569" cy="18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25"/>
          <p:cNvCxnSpPr>
            <a:stCxn id="14" idx="2"/>
            <a:endCxn id="11" idx="0"/>
          </p:cNvCxnSpPr>
          <p:nvPr/>
        </p:nvCxnSpPr>
        <p:spPr>
          <a:xfrm>
            <a:off x="8060663" y="6621684"/>
            <a:ext cx="1077560" cy="522298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0061" y="6621145"/>
            <a:ext cx="5735993" cy="2552707"/>
          </a:xfrm>
          <a:prstGeom prst="rect">
            <a:avLst/>
          </a:prstGeom>
        </p:spPr>
      </p:pic>
      <p:cxnSp>
        <p:nvCxnSpPr>
          <p:cNvPr id="22" name="직선 화살표 연결선 25"/>
          <p:cNvCxnSpPr>
            <a:stCxn id="11" idx="1"/>
          </p:cNvCxnSpPr>
          <p:nvPr/>
        </p:nvCxnSpPr>
        <p:spPr>
          <a:xfrm rot="10800000">
            <a:off x="5328147" y="8070054"/>
            <a:ext cx="1827034" cy="41098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6"/>
          <p:cNvSpPr/>
          <p:nvPr/>
        </p:nvSpPr>
        <p:spPr>
          <a:xfrm>
            <a:off x="4461120" y="7928838"/>
            <a:ext cx="866636" cy="36463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4" name="group"/>
          <p:cNvGrpSpPr/>
          <p:nvPr/>
        </p:nvGrpSpPr>
        <p:grpSpPr>
          <a:xfrm>
            <a:off x="11342130" y="1694979"/>
            <a:ext cx="6705600" cy="5395456"/>
            <a:chOff x="800100" y="4279900"/>
            <a:chExt cx="6705600" cy="5395456"/>
          </a:xfrm>
        </p:grpSpPr>
        <p:pic>
          <p:nvPicPr>
            <p:cNvPr id="25" name="Picture 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26" name="TextBox 8"/>
            <p:cNvSpPr txBox="1"/>
            <p:nvPr/>
          </p:nvSpPr>
          <p:spPr>
            <a:xfrm>
              <a:off x="1778000" y="4965700"/>
              <a:ext cx="5727700" cy="4709656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유저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체크박스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활성화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탈퇴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버튼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정말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처리하시겠습니까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?',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처리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완료되었습니다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.' alert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onClick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발동하는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handleDelete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에서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tabType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memberId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받아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'/api/member/reject'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updateMemberStatus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TB_MEMBER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TB_CODE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TOP_CODE_NAME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'MEMBER_STAT'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TB_CODE_DETAIL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LOW_CODE_VALUE '003'(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탈퇴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MEMBER_STATUS update</a:t>
              </a: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다시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렌더링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되었을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유저의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상태가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탈퇴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바뀌는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것을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확인할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있음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27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8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유저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탈퇴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버튼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sp>
        <p:nvSpPr>
          <p:cNvPr id="29" name="TextBox 4">
            <a:extLst>
              <a:ext uri="{FF2B5EF4-FFF2-40B4-BE49-F238E27FC236}">
                <a16:creationId xmlns:a16="http://schemas.microsoft.com/office/drawing/2014/main" id="{0B8A31E0-34DB-817E-63D6-154772670035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60F564-FE2C-F29F-0342-4344922827C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5465F8B3-274E-7AC2-9842-6300C675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9FB0D5C5-AB7B-047E-C925-8FDF1133617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5102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325" y="2030794"/>
            <a:ext cx="7362825" cy="6619875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0126784" y="1270635"/>
            <a:ext cx="7772400" cy="8139804"/>
            <a:chOff x="8902700" y="2641600"/>
            <a:chExt cx="7772400" cy="7823004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02700" y="2641600"/>
              <a:ext cx="7759700" cy="7823004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관리자페이지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회원가입승인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606726"/>
              </p:ext>
            </p:extLst>
          </p:nvPr>
        </p:nvGraphicFramePr>
        <p:xfrm>
          <a:off x="10917218" y="2557134"/>
          <a:ext cx="6567350" cy="662044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미승인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/>
                        <a:t>유저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리스트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/>
                        <a:t>TB_MEMBER</a:t>
                      </a:r>
                      <a:r>
                        <a:rPr lang="ko-KR" altLang="en-US" sz="1700" b="0"/>
                        <a:t>의</a:t>
                      </a:r>
                      <a:r>
                        <a:rPr lang="en-US" altLang="ko-KR" sz="1700" b="0"/>
                        <a:t> MEMBER_TYPE</a:t>
                      </a:r>
                      <a:r>
                        <a:rPr lang="ko-KR" altLang="en-US" sz="1700" b="0"/>
                        <a:t>이</a:t>
                      </a:r>
                      <a:r>
                        <a:rPr lang="en-US" altLang="ko-KR" sz="1700" b="0"/>
                        <a:t> TB_CODE TOP_CODE_NAME 'MEMBER_STAT', TB_CODE_DETAIL</a:t>
                      </a:r>
                      <a:r>
                        <a:rPr lang="ko-KR" altLang="en-US" sz="1700" b="0"/>
                        <a:t>의</a:t>
                      </a:r>
                      <a:r>
                        <a:rPr lang="en-US" altLang="ko-KR" sz="1700" b="0"/>
                        <a:t> LOW_CODE_NAME '</a:t>
                      </a:r>
                      <a:r>
                        <a:rPr lang="ko-KR" altLang="en-US" sz="1700" b="0"/>
                        <a:t>미승인</a:t>
                      </a:r>
                      <a:r>
                        <a:rPr lang="en-US" altLang="ko-KR" sz="1700" b="0"/>
                        <a:t>'</a:t>
                      </a:r>
                      <a:r>
                        <a:rPr lang="ko-KR" altLang="en-US" sz="1700" b="0"/>
                        <a:t>인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상품만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표시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체크박스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활성화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다시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비활성화</a:t>
                      </a:r>
                      <a:r>
                        <a:rPr lang="en-US" altLang="ko-KR" sz="1700" b="0"/>
                        <a:t> </a:t>
                      </a:r>
                      <a:endParaRPr lang="ko-KR" altLang="en-US" sz="16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유저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리스트</a:t>
                      </a:r>
                      <a:r>
                        <a:rPr lang="en-US" altLang="ko-KR" sz="1700" b="1"/>
                        <a:t> </a:t>
                      </a:r>
                      <a:r>
                        <a:rPr lang="ko-KR" altLang="en-US" sz="1700" b="1"/>
                        <a:t>체크박스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체크박스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활성화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다시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비활성화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유저가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선택되면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해당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유저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상세정보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표시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최상단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체크박스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리스트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전체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선택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/>
                        <a:t>복수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선택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마지막으로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선택한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유저의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상세정보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표시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유저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상세정보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폼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선택된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유저의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사업자명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회원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역할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이메일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연락처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주소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상세주소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상호명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사업자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등록번호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은행명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계좌번호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등록일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표시</a:t>
                      </a:r>
                      <a:endParaRPr lang="en-US" altLang="ko-KR" sz="16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첨부파일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버튼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유저가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회원가입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게시한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사업자등록증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통장사본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이미지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새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탭으로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확인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가능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4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600" b="1">
                          <a:latin typeface="Malgun Gothic"/>
                          <a:ea typeface="Malgun Gothic"/>
                          <a:cs typeface="Malgun Gothic"/>
                        </a:rPr>
                        <a:t>유저승인버튼</a:t>
                      </a:r>
                      <a:endParaRPr lang="en-US" altLang="ko-KR" sz="16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TB_MEMBER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의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MEMBER_STATUS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를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'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활성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'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으로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변경</a:t>
                      </a:r>
                      <a:endParaRPr lang="en-US" altLang="ko-KR" sz="16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TB_MEMBER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의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MEMBER_ROLE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판매자면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'002',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구매자면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'003'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으로</a:t>
                      </a:r>
                      <a:r>
                        <a:rPr lang="en-US" altLang="ko-KR" sz="16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600" b="0">
                          <a:latin typeface="Malgun Gothic"/>
                          <a:ea typeface="Malgun Gothic"/>
                          <a:cs typeface="Malgun Gothic"/>
                        </a:rPr>
                        <a:t>변경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813212" y="2338517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/>
          <p:cNvSpPr/>
          <p:nvPr/>
        </p:nvSpPr>
        <p:spPr>
          <a:xfrm>
            <a:off x="812999" y="2847529"/>
            <a:ext cx="2535508" cy="498660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1" name="그룹 30"/>
          <p:cNvGrpSpPr/>
          <p:nvPr/>
        </p:nvGrpSpPr>
        <p:grpSpPr>
          <a:xfrm>
            <a:off x="2762234" y="2341057"/>
            <a:ext cx="471170" cy="411480"/>
            <a:chOff x="834420" y="1502857"/>
            <a:chExt cx="263341" cy="229980"/>
          </a:xfrm>
        </p:grpSpPr>
        <p:sp>
          <p:nvSpPr>
            <p:cNvPr id="22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3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4" name="그룹 30"/>
          <p:cNvGrpSpPr/>
          <p:nvPr/>
        </p:nvGrpSpPr>
        <p:grpSpPr>
          <a:xfrm>
            <a:off x="7304090" y="8511258"/>
            <a:ext cx="471170" cy="411480"/>
            <a:chOff x="834420" y="1502857"/>
            <a:chExt cx="263341" cy="229980"/>
          </a:xfrm>
        </p:grpSpPr>
        <p:sp>
          <p:nvSpPr>
            <p:cNvPr id="25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904814" y="2847772"/>
            <a:ext cx="3989740" cy="498528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8" name="그룹 30"/>
          <p:cNvGrpSpPr/>
          <p:nvPr/>
        </p:nvGrpSpPr>
        <p:grpSpPr>
          <a:xfrm>
            <a:off x="7174007" y="2335883"/>
            <a:ext cx="471170" cy="411480"/>
            <a:chOff x="834420" y="1502857"/>
            <a:chExt cx="263341" cy="229980"/>
          </a:xfrm>
        </p:grpSpPr>
        <p:sp>
          <p:nvSpPr>
            <p:cNvPr id="29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453066BA-5F44-1532-3B95-80CECD076675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5D21D0-32D5-8445-43BD-1E4B81572D70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96E6E40B-C9D0-2CAD-1635-54802F85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79A78F40-B73D-696D-B2EA-EE2F63B7DACA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7862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0" name="group"/>
          <p:cNvGrpSpPr/>
          <p:nvPr/>
        </p:nvGrpSpPr>
        <p:grpSpPr>
          <a:xfrm>
            <a:off x="10782695" y="1694979"/>
            <a:ext cx="6705600" cy="5395456"/>
            <a:chOff x="800100" y="4279900"/>
            <a:chExt cx="6705600" cy="5395456"/>
          </a:xfrm>
        </p:grpSpPr>
        <p:pic>
          <p:nvPicPr>
            <p:cNvPr id="11" name="Picture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2" name="TextBox 8"/>
            <p:cNvSpPr txBox="1"/>
            <p:nvPr/>
          </p:nvSpPr>
          <p:spPr>
            <a:xfrm>
              <a:off x="1778000" y="4965700"/>
              <a:ext cx="5727700" cy="4709656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리스트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모달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FormTab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에서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user props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form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상태로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전환하여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화면에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selectPendingMember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TB_MEMBER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유저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TB_MEMBER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MEMBER_ROLE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TB_CODE_DETAIL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JOIN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LOW_CODE_NAME(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판매자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구매자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화면에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TB_MEMBER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MEMBER_BANK_CODE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TB_CODE_DETAIL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LOW_CODE_VALUE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JOIN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LOW_CODE_NAME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화면에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-MEMBER_STATUS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LOW_CODE_NAME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미승인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화면에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selectMemberImageUrls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통해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회원가입등록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저장된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이미지를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모두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불러와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화면에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표시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이미지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경로를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불러와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window.open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창에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이미지를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띄움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유저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상세정보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2800" y="1865630"/>
            <a:ext cx="2190253" cy="2490210"/>
          </a:xfrm>
          <a:prstGeom prst="rect">
            <a:avLst/>
          </a:prstGeom>
        </p:spPr>
      </p:pic>
      <p:grpSp>
        <p:nvGrpSpPr>
          <p:cNvPr id="16" name="group"/>
          <p:cNvGrpSpPr/>
          <p:nvPr/>
        </p:nvGrpSpPr>
        <p:grpSpPr>
          <a:xfrm>
            <a:off x="711500" y="4355465"/>
            <a:ext cx="2291899" cy="3997888"/>
            <a:chOff x="4327525" y="1865630"/>
            <a:chExt cx="3470275" cy="5336540"/>
          </a:xfrm>
        </p:grpSpPr>
        <p:pic>
          <p:nvPicPr>
            <p:cNvPr id="17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27525" y="1865630"/>
              <a:ext cx="3470435" cy="4562654"/>
            </a:xfrm>
            <a:prstGeom prst="rect">
              <a:avLst/>
            </a:prstGeom>
          </p:spPr>
        </p:pic>
        <p:pic>
          <p:nvPicPr>
            <p:cNvPr id="18" name="Pic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498975" y="6428671"/>
              <a:ext cx="3281926" cy="773787"/>
            </a:xfrm>
            <a:prstGeom prst="rect">
              <a:avLst/>
            </a:prstGeom>
          </p:spPr>
        </p:pic>
      </p:grpSp>
      <p:pic>
        <p:nvPicPr>
          <p:cNvPr id="19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47440" y="1758285"/>
            <a:ext cx="3308184" cy="3150992"/>
          </a:xfrm>
          <a:prstGeom prst="rect">
            <a:avLst/>
          </a:prstGeom>
        </p:spPr>
      </p:pic>
      <p:pic>
        <p:nvPicPr>
          <p:cNvPr id="20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501678" y="1757680"/>
            <a:ext cx="3518998" cy="3620369"/>
          </a:xfrm>
          <a:prstGeom prst="rect">
            <a:avLst/>
          </a:prstGeom>
        </p:spPr>
      </p:pic>
      <p:sp>
        <p:nvSpPr>
          <p:cNvPr id="21" name="직사각형 26"/>
          <p:cNvSpPr/>
          <p:nvPr/>
        </p:nvSpPr>
        <p:spPr>
          <a:xfrm>
            <a:off x="812800" y="1865666"/>
            <a:ext cx="2190625" cy="595929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22" name="직선 화살표 연결선 25"/>
          <p:cNvCxnSpPr>
            <a:endCxn id="20" idx="1"/>
          </p:cNvCxnSpPr>
          <p:nvPr/>
        </p:nvCxnSpPr>
        <p:spPr>
          <a:xfrm flipV="1">
            <a:off x="3003206" y="3567864"/>
            <a:ext cx="498472" cy="29681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5"/>
          <p:cNvCxnSpPr>
            <a:stCxn id="20" idx="3"/>
          </p:cNvCxnSpPr>
          <p:nvPr/>
        </p:nvCxnSpPr>
        <p:spPr>
          <a:xfrm flipV="1">
            <a:off x="7020676" y="3130337"/>
            <a:ext cx="513358" cy="437528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6"/>
          <p:cNvSpPr/>
          <p:nvPr/>
        </p:nvSpPr>
        <p:spPr>
          <a:xfrm>
            <a:off x="812800" y="7824573"/>
            <a:ext cx="2190625" cy="5284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501875" y="7874000"/>
            <a:ext cx="3544550" cy="1206063"/>
          </a:xfrm>
          <a:prstGeom prst="rect">
            <a:avLst/>
          </a:prstGeom>
        </p:spPr>
      </p:pic>
      <p:pic>
        <p:nvPicPr>
          <p:cNvPr id="26" name="Pic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501517" y="5822315"/>
            <a:ext cx="3963129" cy="1689706"/>
          </a:xfrm>
          <a:prstGeom prst="rect">
            <a:avLst/>
          </a:prstGeom>
        </p:spPr>
      </p:pic>
      <p:cxnSp>
        <p:nvCxnSpPr>
          <p:cNvPr id="27" name="직선 화살표 연결선 25"/>
          <p:cNvCxnSpPr>
            <a:stCxn id="24" idx="3"/>
            <a:endCxn id="25" idx="1"/>
          </p:cNvCxnSpPr>
          <p:nvPr/>
        </p:nvCxnSpPr>
        <p:spPr>
          <a:xfrm>
            <a:off x="3003423" y="8088793"/>
            <a:ext cx="498452" cy="388238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5"/>
          <p:cNvCxnSpPr>
            <a:stCxn id="25" idx="0"/>
            <a:endCxn id="26" idx="2"/>
          </p:cNvCxnSpPr>
          <p:nvPr/>
        </p:nvCxnSpPr>
        <p:spPr>
          <a:xfrm rot="5400000" flipH="1" flipV="1">
            <a:off x="5197628" y="7588544"/>
            <a:ext cx="361980" cy="208931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754575" y="5822620"/>
            <a:ext cx="3427484" cy="3041464"/>
          </a:xfrm>
          <a:prstGeom prst="rect">
            <a:avLst/>
          </a:prstGeom>
        </p:spPr>
      </p:pic>
      <p:cxnSp>
        <p:nvCxnSpPr>
          <p:cNvPr id="30" name="직선 화살표 연결선 25"/>
          <p:cNvCxnSpPr>
            <a:stCxn id="26" idx="3"/>
            <a:endCxn id="29" idx="1"/>
          </p:cNvCxnSpPr>
          <p:nvPr/>
        </p:nvCxnSpPr>
        <p:spPr>
          <a:xfrm rot="16200000" flipH="1">
            <a:off x="7271518" y="6860296"/>
            <a:ext cx="676186" cy="289928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">
            <a:extLst>
              <a:ext uri="{FF2B5EF4-FFF2-40B4-BE49-F238E27FC236}">
                <a16:creationId xmlns:a16="http://schemas.microsoft.com/office/drawing/2014/main" id="{E4D58F85-2373-31B9-EB5E-0B31C09B2A81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26A383A-A80A-35F6-6E65-DBB2932346CE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8BB19BAB-6BF3-12D7-9268-3B0829D0D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804DCB54-26CA-DA0C-DC16-36283C1863E0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178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0" name="group"/>
          <p:cNvGrpSpPr/>
          <p:nvPr/>
        </p:nvGrpSpPr>
        <p:grpSpPr>
          <a:xfrm>
            <a:off x="10401695" y="1694979"/>
            <a:ext cx="6705600" cy="5395456"/>
            <a:chOff x="800100" y="4279900"/>
            <a:chExt cx="6705600" cy="5395456"/>
          </a:xfrm>
        </p:grpSpPr>
        <p:pic>
          <p:nvPicPr>
            <p:cNvPr id="11" name="Picture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2" name="TextBox 8"/>
            <p:cNvSpPr txBox="1"/>
            <p:nvPr/>
          </p:nvSpPr>
          <p:spPr>
            <a:xfrm>
              <a:off x="1778000" y="4965700"/>
              <a:ext cx="5727700" cy="4709656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체크박스가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활성화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단일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또는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배열의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유저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selectedItems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담아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user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라는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이름으로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버튼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컴포넌트에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전달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'api/member/approve'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호출하여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updateMemberStatusToApprove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쿼리문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실행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TB_MEMBER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MEMBER_STATUS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TB_CODE_DETAIL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LOW_CODE_VALUE '001'(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활성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UPDATE</a:t>
              </a: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다시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렌더링한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관리자페이지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상품관리탭에서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상태가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활성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변경된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것을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확인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가능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회원가입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승인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버튼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7701" y="1694815"/>
            <a:ext cx="2129535" cy="1531351"/>
          </a:xfrm>
          <a:prstGeom prst="rect">
            <a:avLst/>
          </a:prstGeom>
        </p:spPr>
      </p:pic>
      <p:cxnSp>
        <p:nvCxnSpPr>
          <p:cNvPr id="16" name="직선 화살표 연결선 25"/>
          <p:cNvCxnSpPr>
            <a:endCxn id="17" idx="1"/>
          </p:cNvCxnSpPr>
          <p:nvPr/>
        </p:nvCxnSpPr>
        <p:spPr>
          <a:xfrm flipV="1">
            <a:off x="2424675" y="2436814"/>
            <a:ext cx="655457" cy="14784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"/>
          <p:cNvPicPr>
            <a:picLocks noChangeAspect="1"/>
          </p:cNvPicPr>
          <p:nvPr/>
        </p:nvPicPr>
        <p:blipFill rotWithShape="1">
          <a:blip r:embed="rId5"/>
          <a:srcRect l="11970" r="14120" b="68140"/>
          <a:stretch>
            <a:fillRect/>
          </a:stretch>
        </p:blipFill>
        <p:spPr>
          <a:xfrm>
            <a:off x="3080131" y="1647825"/>
            <a:ext cx="4540885" cy="1577975"/>
          </a:xfrm>
          <a:prstGeom prst="rect">
            <a:avLst/>
          </a:prstGeom>
        </p:spPr>
      </p:pic>
      <p:pic>
        <p:nvPicPr>
          <p:cNvPr id="18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666" y="3848855"/>
            <a:ext cx="3440698" cy="2362803"/>
          </a:xfrm>
          <a:prstGeom prst="rect">
            <a:avLst/>
          </a:prstGeom>
        </p:spPr>
      </p:pic>
      <p:pic>
        <p:nvPicPr>
          <p:cNvPr id="19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10405" y="3848735"/>
            <a:ext cx="5077025" cy="2363013"/>
          </a:xfrm>
          <a:prstGeom prst="rect">
            <a:avLst/>
          </a:prstGeom>
        </p:spPr>
      </p:pic>
      <p:pic>
        <p:nvPicPr>
          <p:cNvPr id="20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9586" y="6834763"/>
            <a:ext cx="4933950" cy="1441882"/>
          </a:xfrm>
          <a:prstGeom prst="rect">
            <a:avLst/>
          </a:prstGeom>
        </p:spPr>
      </p:pic>
      <p:cxnSp>
        <p:nvCxnSpPr>
          <p:cNvPr id="21" name="직선 화살표 연결선 25"/>
          <p:cNvCxnSpPr>
            <a:stCxn id="18" idx="3"/>
            <a:endCxn id="19" idx="1"/>
          </p:cNvCxnSpPr>
          <p:nvPr/>
        </p:nvCxnSpPr>
        <p:spPr>
          <a:xfrm flipV="1">
            <a:off x="4140363" y="5030242"/>
            <a:ext cx="370042" cy="15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5"/>
          <p:cNvCxnSpPr>
            <a:stCxn id="19" idx="2"/>
            <a:endCxn id="20" idx="0"/>
          </p:cNvCxnSpPr>
          <p:nvPr/>
        </p:nvCxnSpPr>
        <p:spPr>
          <a:xfrm rot="10800000" flipV="1">
            <a:off x="3166561" y="6211748"/>
            <a:ext cx="3882355" cy="623015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93510" y="6661234"/>
            <a:ext cx="6245045" cy="1788711"/>
          </a:xfrm>
          <a:prstGeom prst="rect">
            <a:avLst/>
          </a:prstGeom>
        </p:spPr>
      </p:pic>
      <p:sp>
        <p:nvSpPr>
          <p:cNvPr id="24" name="직사각형 26"/>
          <p:cNvSpPr/>
          <p:nvPr/>
        </p:nvSpPr>
        <p:spPr>
          <a:xfrm>
            <a:off x="10503618" y="6834541"/>
            <a:ext cx="933140" cy="16159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5" name="TextBox"/>
          <p:cNvSpPr txBox="1"/>
          <p:nvPr/>
        </p:nvSpPr>
        <p:spPr>
          <a:xfrm>
            <a:off x="5918318" y="6468810"/>
            <a:ext cx="48641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 panose="020B0503020000020004" pitchFamily="50" charset="-127"/>
              </a:rPr>
              <a:t>* </a:t>
            </a:r>
            <a:r>
              <a:rPr lang="ko-KR" altLang="en-US">
                <a:latin typeface="맑은 고딕" panose="020B0503020000020004" pitchFamily="50" charset="-127"/>
              </a:rPr>
              <a:t>관리자페이지</a:t>
            </a:r>
            <a:r>
              <a:rPr lang="en-US" altLang="ko-KR">
                <a:latin typeface="맑은 고딕" panose="020B0503020000020004" pitchFamily="50" charset="-127"/>
              </a:rPr>
              <a:t>/</a:t>
            </a:r>
            <a:r>
              <a:rPr lang="ko-KR" altLang="en-US">
                <a:latin typeface="맑은 고딕" panose="020B0503020000020004" pitchFamily="50" charset="-127"/>
              </a:rPr>
              <a:t>상품관리탭</a:t>
            </a:r>
          </a:p>
        </p:txBody>
      </p:sp>
      <p:cxnSp>
        <p:nvCxnSpPr>
          <p:cNvPr id="26" name="직선 화살표 연결선 25"/>
          <p:cNvCxnSpPr>
            <a:stCxn id="20" idx="3"/>
          </p:cNvCxnSpPr>
          <p:nvPr/>
        </p:nvCxnSpPr>
        <p:spPr>
          <a:xfrm>
            <a:off x="5633536" y="7555704"/>
            <a:ext cx="4803973" cy="156127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9135" y="3609975"/>
            <a:ext cx="3441518" cy="238125"/>
          </a:xfrm>
          <a:prstGeom prst="rect">
            <a:avLst/>
          </a:prstGeom>
        </p:spPr>
      </p:pic>
      <p:cxnSp>
        <p:nvCxnSpPr>
          <p:cNvPr id="28" name="직선 화살표 연결선 25"/>
          <p:cNvCxnSpPr>
            <a:stCxn id="17" idx="2"/>
            <a:endCxn id="27" idx="0"/>
          </p:cNvCxnSpPr>
          <p:nvPr/>
        </p:nvCxnSpPr>
        <p:spPr>
          <a:xfrm rot="10800000" flipV="1">
            <a:off x="2419893" y="3225800"/>
            <a:ext cx="2930681" cy="384176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4">
            <a:extLst>
              <a:ext uri="{FF2B5EF4-FFF2-40B4-BE49-F238E27FC236}">
                <a16:creationId xmlns:a16="http://schemas.microsoft.com/office/drawing/2014/main" id="{835EBB1E-134A-7937-6499-584BE0B39A9D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29D74E-665A-CB6E-0D15-BB318024C15E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322F1AF6-52B5-45C0-4A26-C8355D89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D69DEF39-E5F8-FDA2-8559-F11AF86C1217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7162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200" y="2020570"/>
            <a:ext cx="6188886" cy="6639732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0126784" y="1270635"/>
            <a:ext cx="7772400" cy="8139804"/>
            <a:chOff x="8902700" y="2641600"/>
            <a:chExt cx="7772400" cy="7823004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02700" y="2641600"/>
              <a:ext cx="7759700" cy="7823004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관리자페이지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신고확인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107078"/>
              </p:ext>
            </p:extLst>
          </p:nvPr>
        </p:nvGraphicFramePr>
        <p:xfrm>
          <a:off x="10917218" y="2747634"/>
          <a:ext cx="6567350" cy="2088452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신고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/>
                        <a:t>삭제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버튼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'</a:t>
                      </a:r>
                      <a:r>
                        <a:rPr lang="ko-KR" altLang="en-US" sz="1700" b="0"/>
                        <a:t>정말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처리하시겠습니까</a:t>
                      </a:r>
                      <a:r>
                        <a:rPr lang="en-US" altLang="ko-KR" sz="1700" b="0"/>
                        <a:t>?', '</a:t>
                      </a:r>
                      <a:r>
                        <a:rPr lang="ko-KR" altLang="en-US" sz="1700" b="0"/>
                        <a:t>처리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완료되었습니다</a:t>
                      </a:r>
                      <a:r>
                        <a:rPr lang="en-US" altLang="ko-KR" sz="1700" b="0"/>
                        <a:t>' alert </a:t>
                      </a:r>
                      <a:r>
                        <a:rPr lang="ko-KR" altLang="en-US" sz="1700" b="0"/>
                        <a:t>생성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b="0"/>
                        <a:t>클릭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상품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판매자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마이페이지에</a:t>
                      </a:r>
                      <a:r>
                        <a:rPr lang="en-US" altLang="ko-KR" sz="1600" b="0"/>
                        <a:t>  </a:t>
                      </a:r>
                      <a:r>
                        <a:rPr lang="ko-KR" altLang="en-US" sz="1600" b="0"/>
                        <a:t>알림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전송</a:t>
                      </a:r>
                      <a:endParaRPr lang="en-US" altLang="ko-KR" sz="16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b="0"/>
                        <a:t>TB_REPORT</a:t>
                      </a:r>
                      <a:r>
                        <a:rPr lang="ko-KR" altLang="en-US" sz="1600" b="0"/>
                        <a:t>에서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해당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데이터</a:t>
                      </a:r>
                      <a:r>
                        <a:rPr lang="en-US" altLang="ko-KR" sz="1600" b="0"/>
                        <a:t> DELETE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b="0"/>
                        <a:t>TB_PRODUCT</a:t>
                      </a:r>
                      <a:r>
                        <a:rPr lang="ko-KR" altLang="en-US" sz="1600" b="0"/>
                        <a:t>의</a:t>
                      </a:r>
                      <a:r>
                        <a:rPr lang="en-US" altLang="ko-KR" sz="1600" b="0"/>
                        <a:t> PRODUCT_DISPLAY_FLAG</a:t>
                      </a:r>
                      <a:r>
                        <a:rPr lang="ko-KR" altLang="en-US" sz="1600" b="0"/>
                        <a:t>를</a:t>
                      </a:r>
                      <a:r>
                        <a:rPr lang="en-US" altLang="ko-KR" sz="1600" b="0"/>
                        <a:t> '</a:t>
                      </a:r>
                      <a:r>
                        <a:rPr lang="ko-KR" altLang="en-US" sz="1600" b="0"/>
                        <a:t>비표시</a:t>
                      </a:r>
                      <a:r>
                        <a:rPr lang="en-US" altLang="ko-KR" sz="1600" b="0"/>
                        <a:t>'UUID</a:t>
                      </a:r>
                      <a:r>
                        <a:rPr lang="ko-KR" altLang="en-US" sz="1600" b="0"/>
                        <a:t>로</a:t>
                      </a:r>
                      <a:r>
                        <a:rPr lang="en-US" altLang="ko-KR" sz="1600" b="0"/>
                        <a:t> </a:t>
                      </a:r>
                      <a:r>
                        <a:rPr lang="ko-KR" altLang="en-US" sz="1600" b="0"/>
                        <a:t>변경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6252605" y="7753793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pic>
        <p:nvPicPr>
          <p:cNvPr id="20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31641" y="6257925"/>
            <a:ext cx="3412535" cy="1105078"/>
          </a:xfrm>
          <a:prstGeom prst="rect">
            <a:avLst/>
          </a:prstGeom>
        </p:spPr>
      </p:pic>
      <p:pic>
        <p:nvPicPr>
          <p:cNvPr id="2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331585" y="4859655"/>
            <a:ext cx="3412595" cy="1140015"/>
          </a:xfrm>
          <a:prstGeom prst="rect">
            <a:avLst/>
          </a:prstGeom>
        </p:spPr>
      </p:pic>
      <p:cxnSp>
        <p:nvCxnSpPr>
          <p:cNvPr id="22" name="직선 화살표 연결선 25"/>
          <p:cNvCxnSpPr>
            <a:endCxn id="20" idx="2"/>
          </p:cNvCxnSpPr>
          <p:nvPr/>
        </p:nvCxnSpPr>
        <p:spPr>
          <a:xfrm flipV="1">
            <a:off x="6686625" y="7363002"/>
            <a:ext cx="1351283" cy="88631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5"/>
          <p:cNvCxnSpPr>
            <a:stCxn id="20" idx="0"/>
            <a:endCxn id="21" idx="2"/>
          </p:cNvCxnSpPr>
          <p:nvPr/>
        </p:nvCxnSpPr>
        <p:spPr>
          <a:xfrm rot="16200000" flipV="1">
            <a:off x="7908771" y="6128785"/>
            <a:ext cx="258251" cy="26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4">
            <a:extLst>
              <a:ext uri="{FF2B5EF4-FFF2-40B4-BE49-F238E27FC236}">
                <a16:creationId xmlns:a16="http://schemas.microsoft.com/office/drawing/2014/main" id="{444D39A5-6578-D76E-EABA-722124037391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976724-C156-0451-9ACF-48EFABF31DAE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C3571F4C-F974-4717-F581-15D14F0D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E3AD2F6C-33F9-71B7-A436-2204AB518766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1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8B32372-8E43-D559-ED25-DBF17F39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05745"/>
            <a:ext cx="3781953" cy="91452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03FC0-9EE0-5148-1C35-10C1356A236F}"/>
              </a:ext>
            </a:extLst>
          </p:cNvPr>
          <p:cNvSpPr/>
          <p:nvPr/>
        </p:nvSpPr>
        <p:spPr>
          <a:xfrm>
            <a:off x="685798" y="3431242"/>
            <a:ext cx="3781953" cy="838200"/>
          </a:xfrm>
          <a:prstGeom prst="rect">
            <a:avLst/>
          </a:prstGeom>
          <a:solidFill>
            <a:srgbClr val="1F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환경 세팅</a:t>
            </a:r>
            <a:r>
              <a:rPr lang="en-US" altLang="ko-KR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FE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ACD8E8E-72C0-AFCE-B889-A02B77F81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605745"/>
            <a:ext cx="12298672" cy="66684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98D150-BE95-EB4A-4D59-FB7C102872F4}"/>
              </a:ext>
            </a:extLst>
          </p:cNvPr>
          <p:cNvSpPr txBox="1"/>
          <p:nvPr/>
        </p:nvSpPr>
        <p:spPr>
          <a:xfrm>
            <a:off x="1195123" y="3676590"/>
            <a:ext cx="253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package.json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30BF2B-A35E-E0E8-2197-A895899698FB}"/>
              </a:ext>
            </a:extLst>
          </p:cNvPr>
          <p:cNvSpPr txBox="1"/>
          <p:nvPr/>
        </p:nvSpPr>
        <p:spPr>
          <a:xfrm>
            <a:off x="13716000" y="2762190"/>
            <a:ext cx="406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PACKAGE_JSON_GUIDE.md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9608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0" name="group"/>
          <p:cNvGrpSpPr/>
          <p:nvPr/>
        </p:nvGrpSpPr>
        <p:grpSpPr>
          <a:xfrm>
            <a:off x="10782695" y="1694979"/>
            <a:ext cx="6705600" cy="5395456"/>
            <a:chOff x="800100" y="4279900"/>
            <a:chExt cx="6705600" cy="5395456"/>
          </a:xfrm>
        </p:grpSpPr>
        <p:pic>
          <p:nvPicPr>
            <p:cNvPr id="11" name="Picture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2" name="TextBox 8"/>
            <p:cNvSpPr txBox="1"/>
            <p:nvPr/>
          </p:nvSpPr>
          <p:spPr>
            <a:xfrm>
              <a:off x="1778000" y="4965700"/>
              <a:ext cx="5727700" cy="4709656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유저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체크박스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활성화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탈퇴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버튼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정말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처리하시겠습니까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?',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처리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완료되었습니다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.' alert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생성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onClick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발동하는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handleDelete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에서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tabType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으로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reportId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받아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'/api/report/delete'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호출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deleteReport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TB_REPORT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해당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데이터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DELETE</a:t>
              </a: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updateProductStatusFlag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TB_PRODUCT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PRODUCT_DISPLAY_FLAG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TB_CODE_DETAIL LOW_CODE_NAME 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비표시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UPDATE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신고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삭제버튼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cxnSp>
        <p:nvCxnSpPr>
          <p:cNvPr id="16" name="직선 화살표 연결선 25"/>
          <p:cNvCxnSpPr>
            <a:stCxn id="18" idx="2"/>
            <a:endCxn id="20" idx="0"/>
          </p:cNvCxnSpPr>
          <p:nvPr/>
        </p:nvCxnSpPr>
        <p:spPr>
          <a:xfrm rot="5400000">
            <a:off x="5953136" y="4834241"/>
            <a:ext cx="285729" cy="2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398" y="1694815"/>
            <a:ext cx="1873286" cy="1444653"/>
          </a:xfrm>
          <a:prstGeom prst="rect">
            <a:avLst/>
          </a:prstGeom>
        </p:spPr>
      </p:pic>
      <p:pic>
        <p:nvPicPr>
          <p:cNvPr id="18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33650" y="2176776"/>
            <a:ext cx="7124700" cy="2514600"/>
          </a:xfrm>
          <a:prstGeom prst="rect">
            <a:avLst/>
          </a:prstGeom>
        </p:spPr>
      </p:pic>
      <p:pic>
        <p:nvPicPr>
          <p:cNvPr id="19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6780" y="6974849"/>
            <a:ext cx="6076950" cy="1562100"/>
          </a:xfrm>
          <a:prstGeom prst="rect">
            <a:avLst/>
          </a:prstGeom>
        </p:spPr>
      </p:pic>
      <p:pic>
        <p:nvPicPr>
          <p:cNvPr id="20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14750" y="4977106"/>
            <a:ext cx="4762500" cy="1343025"/>
          </a:xfrm>
          <a:prstGeom prst="rect">
            <a:avLst/>
          </a:prstGeom>
        </p:spPr>
      </p:pic>
      <p:pic>
        <p:nvPicPr>
          <p:cNvPr id="2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60897" y="6974864"/>
            <a:ext cx="3351544" cy="1562076"/>
          </a:xfrm>
          <a:prstGeom prst="rect">
            <a:avLst/>
          </a:prstGeom>
        </p:spPr>
      </p:pic>
      <p:cxnSp>
        <p:nvCxnSpPr>
          <p:cNvPr id="22" name="직선 화살표 연결선 25"/>
          <p:cNvCxnSpPr>
            <a:stCxn id="20" idx="2"/>
            <a:endCxn id="19" idx="0"/>
          </p:cNvCxnSpPr>
          <p:nvPr/>
        </p:nvCxnSpPr>
        <p:spPr>
          <a:xfrm rot="10800000" flipV="1">
            <a:off x="3235256" y="6320132"/>
            <a:ext cx="2860743" cy="654717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5"/>
          <p:cNvCxnSpPr>
            <a:stCxn id="20" idx="2"/>
            <a:endCxn id="21" idx="0"/>
          </p:cNvCxnSpPr>
          <p:nvPr/>
        </p:nvCxnSpPr>
        <p:spPr>
          <a:xfrm>
            <a:off x="6096001" y="6320132"/>
            <a:ext cx="2776649" cy="637545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5"/>
          <p:cNvCxnSpPr/>
          <p:nvPr/>
        </p:nvCxnSpPr>
        <p:spPr>
          <a:xfrm>
            <a:off x="2141868" y="2545868"/>
            <a:ext cx="395930" cy="75414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56402360-8074-B5AF-96EE-17C88C078077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7A3377-9546-007F-80BD-3193246CE489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25467B52-7532-CCA5-29F9-FDAECAD73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F1628A21-08E1-ACEF-7ECC-655A6B073268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2714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812800" y="933368"/>
            <a:ext cx="7112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 </a:t>
            </a: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트러블</a:t>
            </a: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 </a:t>
            </a: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슈팅</a:t>
            </a: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 1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8" name="group"/>
          <p:cNvGrpSpPr/>
          <p:nvPr/>
        </p:nvGrpSpPr>
        <p:grpSpPr>
          <a:xfrm>
            <a:off x="469704" y="2723044"/>
            <a:ext cx="6705600" cy="5395456"/>
            <a:chOff x="800100" y="4279900"/>
            <a:chExt cx="6705600" cy="5395456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5500" y="4279900"/>
              <a:ext cx="6489700" cy="850900"/>
            </a:xfrm>
            <a:prstGeom prst="rect">
              <a:avLst/>
            </a:prstGeom>
          </p:spPr>
        </p:pic>
        <p:sp>
          <p:nvSpPr>
            <p:cNvPr id="10" name="TextBox 8"/>
            <p:cNvSpPr txBox="1"/>
            <p:nvPr/>
          </p:nvSpPr>
          <p:spPr>
            <a:xfrm>
              <a:off x="1778000" y="4965700"/>
              <a:ext cx="5727700" cy="4709656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관리자페이지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상품관리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탭에서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선택한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삭제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버튼을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클릭하면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다시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렌더링이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되면서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화면에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같은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여러번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출력되는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오류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발생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오류가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상태에서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페이지네이션을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클릭하면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footer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뚫고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계속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같은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페이지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내에서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리스트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증가</a:t>
              </a:r>
              <a:endParaRPr lang="en-US" alt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l">
                <a:lnSpc>
                  <a:spcPct val="149400"/>
                </a:lnSpc>
              </a:pP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동일한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이름의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클릭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같은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이름의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체크박스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모두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활성화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되는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것을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확인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문제의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원인이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TB_PRODUCT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PRODUCT_ID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이미지를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불러올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상품에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1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이상의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이미지가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있다면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다시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렌더링될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때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이미지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개수만큼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리스트가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늘어난다고</a:t>
              </a:r>
              <a:r>
                <a:rPr lang="en-US" altLang="ko-KR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b="0" i="0" u="none" strike="noStrike">
                  <a:solidFill>
                    <a:srgbClr val="000000">
                      <a:alpha val="74900"/>
                    </a:srgbClr>
                  </a:solidFill>
                  <a:latin typeface="맑은 고딕" panose="020B0503020000020004" pitchFamily="50" charset="-127"/>
                  <a:ea typeface="Pretendard Light"/>
                </a:rPr>
                <a:t>판단</a:t>
              </a:r>
              <a:endParaRPr lang="ko-KR" sz="1700" b="0" i="0" u="none" strike="noStrike">
                <a:solidFill>
                  <a:srgbClr val="000000">
                    <a:alpha val="74900"/>
                  </a:srgbClr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800100" y="448310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r>
                <a:rPr lang="en-US" altLang="ko-KR" sz="26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  <a:endParaRPr lang="en-US" sz="2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1778000" y="438150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렌더링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될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때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상품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리스트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증가</a:t>
              </a:r>
              <a:r>
                <a:rPr lang="en-US" altLang="ko-KR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Regular"/>
                </a:rPr>
                <a:t>오류</a:t>
              </a:r>
              <a:endParaRPr lang="ko-KR" sz="18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Regular"/>
              </a:endParaRPr>
            </a:p>
          </p:txBody>
        </p:sp>
      </p:grpSp>
      <p:pic>
        <p:nvPicPr>
          <p:cNvPr id="13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68162" y="1583726"/>
            <a:ext cx="10273044" cy="6976531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F23DA3C4-EB80-216C-D4F8-0ACEBEDABC30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506C89-D465-C8F7-C2FF-F17EA931D900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B08A62D-9570-4B07-91BC-91A1199E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65412871-63E5-F6DF-15BC-6DD0C6C80D6F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390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4300" y="6146800"/>
            <a:ext cx="584200" cy="584200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4700" y="2266383"/>
            <a:ext cx="7988300" cy="6763317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774700" y="2451100"/>
            <a:ext cx="68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sp>
        <p:nvSpPr>
          <p:cNvPr id="10" name="TextBox 11"/>
          <p:cNvSpPr txBox="1"/>
          <p:nvPr/>
        </p:nvSpPr>
        <p:spPr>
          <a:xfrm>
            <a:off x="1130300" y="6483350"/>
            <a:ext cx="763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3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오류</a:t>
            </a:r>
            <a:r>
              <a:rPr lang="en-US" altLang="ko-KR" sz="23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3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원인</a:t>
            </a:r>
            <a:r>
              <a:rPr lang="en-US" altLang="ko-KR" sz="23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3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분석</a:t>
            </a:r>
            <a:endParaRPr lang="en-US" sz="2300" b="1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1530350" y="6680593"/>
            <a:ext cx="6908800" cy="20570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9400"/>
              </a:lnSpc>
            </a:pP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- refineProductData() 함수에서 productId 기준으로 상품을 묶지 않고 rawData를 그대로 setItem()에 넣었기 때문</a:t>
            </a:r>
          </a:p>
          <a:p>
            <a:pPr lvl="0" algn="just">
              <a:lnSpc>
                <a:spcPct val="149400"/>
              </a:lnSpc>
            </a:pP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- productId가 같은 상품이 이미지 개수만큼 중복으로 들어가서, 예를 들어 이미지가 3</a:t>
            </a:r>
            <a:r>
              <a:rPr lang="ko-KR" altLang="en-US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장이면</a:t>
            </a: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같은</a:t>
            </a: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상품이</a:t>
            </a: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3</a:t>
            </a:r>
            <a:r>
              <a:rPr lang="ko-KR" altLang="en-US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번</a:t>
            </a: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나타</a:t>
            </a:r>
            <a:r>
              <a:rPr lang="ko-KR" altLang="en-US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나는</a:t>
            </a: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오류</a:t>
            </a: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발생</a:t>
            </a:r>
            <a:endParaRPr lang="en-US" sz="16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2451100" y="3708400"/>
            <a:ext cx="4864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  <a:ea typeface="Pretendard Light"/>
              </a:rPr>
              <a:t>분석한</a:t>
            </a:r>
            <a:r>
              <a:rPr lang="en-US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  <a:ea typeface="Pretendard Light"/>
              </a:rPr>
              <a:t>문제를</a:t>
            </a:r>
            <a:r>
              <a:rPr lang="en-US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  <a:ea typeface="Pretendard Light"/>
              </a:rPr>
              <a:t>한문장으로</a:t>
            </a:r>
            <a:r>
              <a:rPr lang="en-US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  <a:ea typeface="Pretendard Light"/>
              </a:rPr>
              <a:t>요약해주세요</a:t>
            </a:r>
          </a:p>
        </p:txBody>
      </p:sp>
      <p:pic>
        <p:nvPicPr>
          <p:cNvPr id="13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25000" y="2266524"/>
            <a:ext cx="7988300" cy="6763176"/>
          </a:xfrm>
          <a:prstGeom prst="rect">
            <a:avLst/>
          </a:prstGeom>
        </p:spPr>
      </p:pic>
      <p:sp>
        <p:nvSpPr>
          <p:cNvPr id="14" name="TextBox 18"/>
          <p:cNvSpPr txBox="1"/>
          <p:nvPr/>
        </p:nvSpPr>
        <p:spPr>
          <a:xfrm>
            <a:off x="9537700" y="2451100"/>
            <a:ext cx="68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sp>
        <p:nvSpPr>
          <p:cNvPr id="15" name="TextBox 23"/>
          <p:cNvSpPr txBox="1"/>
          <p:nvPr/>
        </p:nvSpPr>
        <p:spPr>
          <a:xfrm>
            <a:off x="11207750" y="3708400"/>
            <a:ext cx="4864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  <a:ea typeface="Pretendard Light"/>
              </a:rPr>
              <a:t>분석한</a:t>
            </a:r>
            <a:r>
              <a:rPr lang="en-US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  <a:ea typeface="Pretendard Light"/>
              </a:rPr>
              <a:t>문제를</a:t>
            </a:r>
            <a:r>
              <a:rPr lang="en-US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  <a:ea typeface="Pretendard Light"/>
              </a:rPr>
              <a:t>한문장으로</a:t>
            </a:r>
            <a:r>
              <a:rPr lang="en-US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>
                <a:solidFill>
                  <a:schemeClr val="bg1"/>
                </a:solidFill>
                <a:latin typeface="맑은 고딕" panose="020B0503020000020004" pitchFamily="50" charset="-127"/>
                <a:ea typeface="Pretendard Light"/>
              </a:rPr>
              <a:t>요약해주세요</a:t>
            </a:r>
          </a:p>
        </p:txBody>
      </p:sp>
      <p:sp>
        <p:nvSpPr>
          <p:cNvPr id="16" name="TextBox 7"/>
          <p:cNvSpPr txBox="1"/>
          <p:nvPr/>
        </p:nvSpPr>
        <p:spPr>
          <a:xfrm>
            <a:off x="812800" y="933368"/>
            <a:ext cx="7112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관리자페이지</a:t>
            </a: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 </a:t>
            </a: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트러블</a:t>
            </a: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 </a:t>
            </a: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슈팅</a:t>
            </a: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 1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1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51100" y="3139526"/>
            <a:ext cx="5296087" cy="3007274"/>
          </a:xfrm>
          <a:prstGeom prst="rect">
            <a:avLst/>
          </a:prstGeom>
        </p:spPr>
      </p:pic>
      <p:sp>
        <p:nvSpPr>
          <p:cNvPr id="18" name="TextBox 11"/>
          <p:cNvSpPr txBox="1"/>
          <p:nvPr/>
        </p:nvSpPr>
        <p:spPr>
          <a:xfrm>
            <a:off x="9855200" y="6445250"/>
            <a:ext cx="763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3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오류</a:t>
            </a:r>
            <a:r>
              <a:rPr lang="en-US" altLang="ko-KR" sz="23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3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해결</a:t>
            </a:r>
            <a:endParaRPr lang="en-US" sz="2300" b="1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0318750" y="6826643"/>
            <a:ext cx="6908800" cy="20570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9400"/>
              </a:lnSpc>
            </a:pP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- 동일한 productId끼리 데이터를 그룹핑하여 해당 상품의 모든 이미지 (imageName, imageType)를 하나의 images[] 배열에 통</a:t>
            </a:r>
            <a:r>
              <a:rPr lang="ko-KR" altLang="en-US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합</a:t>
            </a:r>
            <a:endParaRPr lang="en-US" altLang="ko-KR" sz="16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just">
              <a:lnSpc>
                <a:spcPct val="149400"/>
              </a:lnSpc>
            </a:pP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-각 상품당 1개 행만 출력되고, images는 내부 배열로 보존됨</a:t>
            </a:r>
          </a:p>
          <a:p>
            <a:pPr lvl="0" algn="just">
              <a:lnSpc>
                <a:spcPct val="149400"/>
              </a:lnSpc>
            </a:pPr>
            <a:endParaRPr lang="en-US" altLang="ko-KR" sz="16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just">
              <a:lnSpc>
                <a:spcPct val="149400"/>
              </a:lnSpc>
            </a:pPr>
            <a:r>
              <a:rPr lang="en-US" altLang="ko-KR" sz="16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	</a:t>
            </a:r>
            <a:r>
              <a:rPr lang="en-US" altLang="ko-KR" sz="16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=&gt; </a:t>
            </a:r>
            <a:r>
              <a:rPr lang="ko-KR" altLang="en-US" sz="16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중복</a:t>
            </a:r>
            <a:r>
              <a:rPr lang="en-US" altLang="ko-KR" sz="16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렌더링</a:t>
            </a:r>
            <a:r>
              <a:rPr lang="en-US" altLang="ko-KR" sz="16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문제</a:t>
            </a:r>
            <a:r>
              <a:rPr lang="en-US" altLang="ko-KR" sz="16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b="1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해결</a:t>
            </a:r>
            <a:endParaRPr lang="en-US" sz="1600" b="1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01935" y="3563977"/>
            <a:ext cx="6615543" cy="2011484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4FE4B5F0-21E9-89B3-81F1-A0BE69BDE8FB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C23513-B3D9-77CD-C109-4DE663AB7842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D15B32C-D05C-8162-8DE9-986F54FC3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E5944F83-F579-6DDB-BD2A-0554B6C986E1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3219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AI </a:t>
              </a: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챗봇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01444"/>
              </p:ext>
            </p:extLst>
          </p:nvPr>
        </p:nvGraphicFramePr>
        <p:xfrm>
          <a:off x="10710843" y="3180712"/>
          <a:ext cx="6567350" cy="159081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챗봇 플로팅 버튼 클릭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새 창으로 챗봇 채팅방 열림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700" b="1"/>
                        <a:t>LLM </a:t>
                      </a:r>
                      <a:r>
                        <a:rPr lang="ko-KR" altLang="en-US" sz="1700" b="1"/>
                        <a:t>기반 카테고리 분류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사용자의 질문을 읽고 의도를 파악하여 답변 생성</a:t>
                      </a:r>
                      <a:endParaRPr lang="en-US" altLang="ko-KR" sz="1700" b="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82585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246F45B-A2DC-0D2E-75C1-AD05497F2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794" y="1165591"/>
            <a:ext cx="3172379" cy="18381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CA7A2D-F1AC-08E9-061F-2AF6AAB22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96" y="3507126"/>
            <a:ext cx="9894924" cy="5315946"/>
          </a:xfrm>
          <a:prstGeom prst="rect">
            <a:avLst/>
          </a:prstGeom>
        </p:spPr>
      </p:pic>
      <p:cxnSp>
        <p:nvCxnSpPr>
          <p:cNvPr id="16" name="직선 화살표 연결선 25">
            <a:extLst>
              <a:ext uri="{FF2B5EF4-FFF2-40B4-BE49-F238E27FC236}">
                <a16:creationId xmlns:a16="http://schemas.microsoft.com/office/drawing/2014/main" id="{C1A9A9EA-BA96-F70F-60E5-7E94C4A90837}"/>
              </a:ext>
            </a:extLst>
          </p:cNvPr>
          <p:cNvCxnSpPr>
            <a:cxnSpLocks/>
          </p:cNvCxnSpPr>
          <p:nvPr/>
        </p:nvCxnSpPr>
        <p:spPr>
          <a:xfrm flipV="1">
            <a:off x="4419600" y="2565141"/>
            <a:ext cx="685800" cy="2044959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904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LLM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기반 카테고리 분류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215638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2-1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Faq </a:t>
                      </a: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관련 질문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04C649D6-6F35-490F-B1B3-EA06E7D1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832071"/>
            <a:ext cx="8591017" cy="71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353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8318" y="1745120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FAQ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557793"/>
              </p:ext>
            </p:extLst>
          </p:nvPr>
        </p:nvGraphicFramePr>
        <p:xfrm>
          <a:off x="10710843" y="3180712"/>
          <a:ext cx="6567350" cy="159081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2-1,2-2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Faq </a:t>
                      </a: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관련 질문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프롬프트에 의해 </a:t>
                      </a:r>
                      <a:r>
                        <a:rPr lang="en-US" altLang="ko-KR" sz="1700" b="0"/>
                        <a:t>faq</a:t>
                      </a:r>
                      <a:r>
                        <a:rPr lang="ko-KR" altLang="en-US" sz="1700" b="0"/>
                        <a:t>로 카테고리 분류</a:t>
                      </a:r>
                      <a:endParaRPr lang="en-US" altLang="ko-KR" sz="17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2-3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700" b="1"/>
                        <a:t>faq_handler.py</a:t>
                      </a:r>
                      <a:r>
                        <a:rPr lang="ko-KR" altLang="en-US" sz="1700" b="1"/>
                        <a:t>에 처리 위임</a:t>
                      </a:r>
                      <a:endParaRPr lang="en-US" altLang="ko-KR" sz="1700" b="1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392386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470BFAB-7DB5-ADC8-58C1-DE42889BE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74" y="5419345"/>
            <a:ext cx="4993126" cy="3670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61EE10-578D-F123-7EC4-AA484D105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74" y="2027723"/>
            <a:ext cx="9332049" cy="32427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168B47-F5AF-E3FC-7FF2-B5AD8B72C69C}"/>
              </a:ext>
            </a:extLst>
          </p:cNvPr>
          <p:cNvSpPr txBox="1"/>
          <p:nvPr/>
        </p:nvSpPr>
        <p:spPr>
          <a:xfrm>
            <a:off x="6405848" y="2090263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agriculture_chatbot.py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184B81-7530-BB0E-548D-CFD479A9A890}"/>
              </a:ext>
            </a:extLst>
          </p:cNvPr>
          <p:cNvSpPr/>
          <p:nvPr/>
        </p:nvSpPr>
        <p:spPr>
          <a:xfrm>
            <a:off x="762000" y="3390900"/>
            <a:ext cx="9067800" cy="228600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85C7690-C246-39DC-7EBE-A19472F0E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345" y="5321299"/>
            <a:ext cx="4227378" cy="41432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294B77-21DE-A8C7-46FC-725A50E6F8F0}"/>
              </a:ext>
            </a:extLst>
          </p:cNvPr>
          <p:cNvSpPr/>
          <p:nvPr/>
        </p:nvSpPr>
        <p:spPr>
          <a:xfrm>
            <a:off x="5750345" y="7277100"/>
            <a:ext cx="4079455" cy="450905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8" name="그룹 30">
            <a:extLst>
              <a:ext uri="{FF2B5EF4-FFF2-40B4-BE49-F238E27FC236}">
                <a16:creationId xmlns:a16="http://schemas.microsoft.com/office/drawing/2014/main" id="{7D6F1010-2A17-E12A-809D-1B488316976B}"/>
              </a:ext>
            </a:extLst>
          </p:cNvPr>
          <p:cNvGrpSpPr/>
          <p:nvPr/>
        </p:nvGrpSpPr>
        <p:grpSpPr>
          <a:xfrm>
            <a:off x="7107350" y="2799594"/>
            <a:ext cx="471160" cy="440539"/>
            <a:chOff x="834420" y="1502857"/>
            <a:chExt cx="263335" cy="246221"/>
          </a:xfrm>
        </p:grpSpPr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EFFB32DF-3B15-0A8C-F7ED-9531E033828B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6" name="TextBox 29">
              <a:extLst>
                <a:ext uri="{FF2B5EF4-FFF2-40B4-BE49-F238E27FC236}">
                  <a16:creationId xmlns:a16="http://schemas.microsoft.com/office/drawing/2014/main" id="{B62BE7C1-5512-4427-328B-0FCFC35151C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37" name="그룹 30">
            <a:extLst>
              <a:ext uri="{FF2B5EF4-FFF2-40B4-BE49-F238E27FC236}">
                <a16:creationId xmlns:a16="http://schemas.microsoft.com/office/drawing/2014/main" id="{A9BAC8ED-FA81-CE42-A4DD-A8292474B9DF}"/>
              </a:ext>
            </a:extLst>
          </p:cNvPr>
          <p:cNvGrpSpPr/>
          <p:nvPr/>
        </p:nvGrpSpPr>
        <p:grpSpPr>
          <a:xfrm>
            <a:off x="316100" y="5249690"/>
            <a:ext cx="471160" cy="440539"/>
            <a:chOff x="834420" y="1502857"/>
            <a:chExt cx="263335" cy="246221"/>
          </a:xfrm>
        </p:grpSpPr>
        <p:sp>
          <p:nvSpPr>
            <p:cNvPr id="38" name="순서도: 연결자 28">
              <a:extLst>
                <a:ext uri="{FF2B5EF4-FFF2-40B4-BE49-F238E27FC236}">
                  <a16:creationId xmlns:a16="http://schemas.microsoft.com/office/drawing/2014/main" id="{C4948493-0013-BE04-6C20-2F5A70F403AA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3F56FA3D-B84E-DCDA-50EC-709BD22A184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0" name="그룹 30">
            <a:extLst>
              <a:ext uri="{FF2B5EF4-FFF2-40B4-BE49-F238E27FC236}">
                <a16:creationId xmlns:a16="http://schemas.microsoft.com/office/drawing/2014/main" id="{9483DA16-91A8-EAFC-C867-AF668FB6CB22}"/>
              </a:ext>
            </a:extLst>
          </p:cNvPr>
          <p:cNvGrpSpPr/>
          <p:nvPr/>
        </p:nvGrpSpPr>
        <p:grpSpPr>
          <a:xfrm>
            <a:off x="9498760" y="7006029"/>
            <a:ext cx="471160" cy="440539"/>
            <a:chOff x="834420" y="1502857"/>
            <a:chExt cx="263335" cy="246221"/>
          </a:xfrm>
        </p:grpSpPr>
        <p:sp>
          <p:nvSpPr>
            <p:cNvPr id="41" name="순서도: 연결자 28">
              <a:extLst>
                <a:ext uri="{FF2B5EF4-FFF2-40B4-BE49-F238E27FC236}">
                  <a16:creationId xmlns:a16="http://schemas.microsoft.com/office/drawing/2014/main" id="{60BE573F-231B-E955-6987-A7C76A07B55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8424FC47-8D42-67F9-39A6-918F544C398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9034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8318" y="1745120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FAQ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54292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2-3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700" b="1"/>
                        <a:t>handle_product_list </a:t>
                      </a:r>
                      <a:r>
                        <a:rPr lang="ko-KR" altLang="en-US" sz="1700" b="1"/>
                        <a:t>핸들러에 처리 위임</a:t>
                      </a:r>
                      <a:endParaRPr lang="en-US" altLang="ko-KR" sz="1700" b="1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5DC659F-B956-4F11-A4A6-EE0480E31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27" y="1824712"/>
            <a:ext cx="8642266" cy="7389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5C0161-B728-704F-5CAA-B61B1EF9F29C}"/>
              </a:ext>
            </a:extLst>
          </p:cNvPr>
          <p:cNvSpPr txBox="1"/>
          <p:nvPr/>
        </p:nvSpPr>
        <p:spPr>
          <a:xfrm>
            <a:off x="6781800" y="1853287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faq_handler.py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748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8318" y="1745120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FAQ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126772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2-4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700" b="1"/>
                        <a:t>LLM</a:t>
                      </a:r>
                      <a:r>
                        <a:rPr lang="ko-KR" altLang="en-US" sz="1700" b="1"/>
                        <a:t> 답변 생성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프롬프트와 사전 정의된 정보를 기반으로 </a:t>
                      </a:r>
                      <a:r>
                        <a:rPr lang="en-US" altLang="ko-KR" sz="1700" b="0"/>
                        <a:t>LLM</a:t>
                      </a:r>
                      <a:r>
                        <a:rPr lang="ko-KR" altLang="en-US" sz="1700" b="0"/>
                        <a:t> 자연어 답변 생성</a:t>
                      </a:r>
                      <a:endParaRPr lang="en-US" altLang="ko-KR" sz="17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620193" y="1180824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27F2C08-B2D2-BC36-A28E-A812F5CE3156}"/>
              </a:ext>
            </a:extLst>
          </p:cNvPr>
          <p:cNvGrpSpPr/>
          <p:nvPr/>
        </p:nvGrpSpPr>
        <p:grpSpPr>
          <a:xfrm>
            <a:off x="503697" y="1784269"/>
            <a:ext cx="9184873" cy="2061592"/>
            <a:chOff x="503697" y="1784269"/>
            <a:chExt cx="9184873" cy="20615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C4B9CED-6C58-0B20-2D2F-05CFFA05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748" y="1784269"/>
              <a:ext cx="9165822" cy="1926889"/>
            </a:xfrm>
            <a:prstGeom prst="rect">
              <a:avLst/>
            </a:prstGeom>
          </p:spPr>
        </p:pic>
        <p:sp>
          <p:nvSpPr>
            <p:cNvPr id="24" name="직사각형 26">
              <a:extLst>
                <a:ext uri="{FF2B5EF4-FFF2-40B4-BE49-F238E27FC236}">
                  <a16:creationId xmlns:a16="http://schemas.microsoft.com/office/drawing/2014/main" id="{651450FE-D6E6-29F5-015E-2809CFE3ECAB}"/>
                </a:ext>
              </a:extLst>
            </p:cNvPr>
            <p:cNvSpPr/>
            <p:nvPr/>
          </p:nvSpPr>
          <p:spPr>
            <a:xfrm>
              <a:off x="503697" y="1808541"/>
              <a:ext cx="9184872" cy="20373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5BBAF8-B1C3-23B5-DA25-E31CEDA35FE5}"/>
              </a:ext>
            </a:extLst>
          </p:cNvPr>
          <p:cNvGrpSpPr/>
          <p:nvPr/>
        </p:nvGrpSpPr>
        <p:grpSpPr>
          <a:xfrm>
            <a:off x="503697" y="4137471"/>
            <a:ext cx="9184872" cy="2377629"/>
            <a:chOff x="503697" y="3985561"/>
            <a:chExt cx="9184872" cy="237762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33CC900-8DA4-1F40-F0D4-C3CDB9191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747" y="3985561"/>
              <a:ext cx="9165822" cy="2352231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E3C05F-A3BB-E42F-C950-EA7E45155D51}"/>
                </a:ext>
              </a:extLst>
            </p:cNvPr>
            <p:cNvSpPr/>
            <p:nvPr/>
          </p:nvSpPr>
          <p:spPr>
            <a:xfrm>
              <a:off x="503697" y="3989672"/>
              <a:ext cx="9184872" cy="237351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BDF76B4-ABD1-3A8A-9AFA-EBA2536D9237}"/>
              </a:ext>
            </a:extLst>
          </p:cNvPr>
          <p:cNvGrpSpPr/>
          <p:nvPr/>
        </p:nvGrpSpPr>
        <p:grpSpPr>
          <a:xfrm>
            <a:off x="503697" y="6845758"/>
            <a:ext cx="9184873" cy="2577644"/>
            <a:chOff x="503697" y="6845758"/>
            <a:chExt cx="9184873" cy="257764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CDE0BE-FDF1-3FC0-D30E-39ECE75C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747" y="6845758"/>
              <a:ext cx="9165823" cy="257764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828389-5909-6A38-BF4C-2E8FF3E0DC23}"/>
                </a:ext>
              </a:extLst>
            </p:cNvPr>
            <p:cNvSpPr/>
            <p:nvPr/>
          </p:nvSpPr>
          <p:spPr>
            <a:xfrm>
              <a:off x="503697" y="6845758"/>
              <a:ext cx="9184872" cy="252684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4924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8318" y="1745120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3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검색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7501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웹 검색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/>
                        <a:t>TAVILY</a:t>
                      </a:r>
                      <a:r>
                        <a:rPr lang="ko-KR" altLang="en-US" sz="1700" b="0"/>
                        <a:t>를 이용한 웹 검색</a:t>
                      </a:r>
                      <a:endParaRPr lang="en-US" altLang="ko-KR" sz="17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620193" y="1180824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FDAD29-88D9-0C46-A007-57FD41DF4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34" y="1891207"/>
            <a:ext cx="9081319" cy="70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247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8318" y="1745120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3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검색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/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웹 검색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/>
                        <a:t>TAVILY</a:t>
                      </a:r>
                      <a:r>
                        <a:rPr lang="ko-KR" altLang="en-US" sz="1700" b="0"/>
                        <a:t>를 이용한 웹 검색</a:t>
                      </a:r>
                      <a:endParaRPr lang="en-US" altLang="ko-KR" sz="17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620193" y="1180824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E2B2B46-F1ED-D39E-67E2-51C557109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865014"/>
            <a:ext cx="9060889" cy="5749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3DC30B-BC14-E6F4-3A22-33BE8D487B57}"/>
              </a:ext>
            </a:extLst>
          </p:cNvPr>
          <p:cNvSpPr txBox="1"/>
          <p:nvPr/>
        </p:nvSpPr>
        <p:spPr>
          <a:xfrm>
            <a:off x="799737" y="781616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검색결과 요약 </a:t>
            </a:r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 </a:t>
            </a:r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951179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환경 세팅</a:t>
            </a:r>
            <a:r>
              <a:rPr lang="en-US" altLang="ko-KR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BE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2EC72D-F0B4-5648-DD3A-AC8F93B93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" y="2095499"/>
            <a:ext cx="13937020" cy="10574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4A3079-C567-0B4D-E16F-715FB3439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3291655"/>
            <a:ext cx="10450383" cy="1848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4D6E65-FFB5-23C1-9060-4CA84E5EFC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5269938"/>
            <a:ext cx="12555702" cy="40296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F18E09-B2AC-9E43-574D-3CB9E717C40E}"/>
              </a:ext>
            </a:extLst>
          </p:cNvPr>
          <p:cNvSpPr/>
          <p:nvPr/>
        </p:nvSpPr>
        <p:spPr>
          <a:xfrm>
            <a:off x="11263183" y="3291655"/>
            <a:ext cx="3781953" cy="848692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A9629-C535-FBF3-93E1-7DB36369334C}"/>
              </a:ext>
            </a:extLst>
          </p:cNvPr>
          <p:cNvSpPr txBox="1"/>
          <p:nvPr/>
        </p:nvSpPr>
        <p:spPr>
          <a:xfrm>
            <a:off x="11772508" y="3547495"/>
            <a:ext cx="253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build.gradle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94828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8318" y="1745120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3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검색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47486"/>
              </p:ext>
            </p:extLst>
          </p:nvPr>
        </p:nvGraphicFramePr>
        <p:xfrm>
          <a:off x="10710843" y="3180712"/>
          <a:ext cx="6567350" cy="238622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3-1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검색 결과 개수 설정</a:t>
                      </a:r>
                      <a:endParaRPr lang="en-US" altLang="ko-KR" sz="1700" b="1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3-2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검색 루프</a:t>
                      </a:r>
                      <a:endParaRPr lang="en-US" altLang="ko-KR" sz="1700" b="1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1334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3-3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검색 요청</a:t>
                      </a:r>
                      <a:endParaRPr lang="en-US" altLang="ko-KR" sz="1700" b="1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083772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620193" y="1180824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93990B-F8EF-7BD0-DCD5-438F27BC3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01" y="1849802"/>
            <a:ext cx="5512999" cy="37863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8C8B34-D265-0606-2578-45EBF3841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01" y="6130921"/>
            <a:ext cx="9018199" cy="2924179"/>
          </a:xfrm>
          <a:prstGeom prst="rect">
            <a:avLst/>
          </a:prstGeom>
        </p:spPr>
      </p:pic>
      <p:grpSp>
        <p:nvGrpSpPr>
          <p:cNvPr id="23" name="그룹 30">
            <a:extLst>
              <a:ext uri="{FF2B5EF4-FFF2-40B4-BE49-F238E27FC236}">
                <a16:creationId xmlns:a16="http://schemas.microsoft.com/office/drawing/2014/main" id="{880B9586-731B-89C8-3606-1ACF57775869}"/>
              </a:ext>
            </a:extLst>
          </p:cNvPr>
          <p:cNvGrpSpPr/>
          <p:nvPr/>
        </p:nvGrpSpPr>
        <p:grpSpPr>
          <a:xfrm>
            <a:off x="6105110" y="1659837"/>
            <a:ext cx="471160" cy="440539"/>
            <a:chOff x="834420" y="1502857"/>
            <a:chExt cx="263335" cy="246221"/>
          </a:xfrm>
        </p:grpSpPr>
        <p:sp>
          <p:nvSpPr>
            <p:cNvPr id="24" name="순서도: 연결자 28">
              <a:extLst>
                <a:ext uri="{FF2B5EF4-FFF2-40B4-BE49-F238E27FC236}">
                  <a16:creationId xmlns:a16="http://schemas.microsoft.com/office/drawing/2014/main" id="{470DA929-CD7D-241B-4F55-25054B5529D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5" name="TextBox 29">
              <a:extLst>
                <a:ext uri="{FF2B5EF4-FFF2-40B4-BE49-F238E27FC236}">
                  <a16:creationId xmlns:a16="http://schemas.microsoft.com/office/drawing/2014/main" id="{C6B9AA44-E6C8-2FBF-4873-3EA90EEC6EAF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6" name="그룹 30">
            <a:extLst>
              <a:ext uri="{FF2B5EF4-FFF2-40B4-BE49-F238E27FC236}">
                <a16:creationId xmlns:a16="http://schemas.microsoft.com/office/drawing/2014/main" id="{DCF45780-C223-08E2-89E5-35DE5457282C}"/>
              </a:ext>
            </a:extLst>
          </p:cNvPr>
          <p:cNvGrpSpPr/>
          <p:nvPr/>
        </p:nvGrpSpPr>
        <p:grpSpPr>
          <a:xfrm>
            <a:off x="9583994" y="5910651"/>
            <a:ext cx="471160" cy="440539"/>
            <a:chOff x="834420" y="1502857"/>
            <a:chExt cx="263335" cy="246221"/>
          </a:xfrm>
        </p:grpSpPr>
        <p:sp>
          <p:nvSpPr>
            <p:cNvPr id="27" name="순서도: 연결자 28">
              <a:extLst>
                <a:ext uri="{FF2B5EF4-FFF2-40B4-BE49-F238E27FC236}">
                  <a16:creationId xmlns:a16="http://schemas.microsoft.com/office/drawing/2014/main" id="{02014F09-4DBB-0BEB-6E9D-F641D35C8E6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663A3E59-1240-4F4B-A0AF-EAE6E82D3BF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9" name="그룹 30">
            <a:extLst>
              <a:ext uri="{FF2B5EF4-FFF2-40B4-BE49-F238E27FC236}">
                <a16:creationId xmlns:a16="http://schemas.microsoft.com/office/drawing/2014/main" id="{267A0AF9-20C9-B11C-66B0-C863758BDD4E}"/>
              </a:ext>
            </a:extLst>
          </p:cNvPr>
          <p:cNvGrpSpPr/>
          <p:nvPr/>
        </p:nvGrpSpPr>
        <p:grpSpPr>
          <a:xfrm>
            <a:off x="990600" y="6560774"/>
            <a:ext cx="471160" cy="440539"/>
            <a:chOff x="834420" y="1502857"/>
            <a:chExt cx="263335" cy="246221"/>
          </a:xfrm>
        </p:grpSpPr>
        <p:sp>
          <p:nvSpPr>
            <p:cNvPr id="36" name="순서도: 연결자 28">
              <a:extLst>
                <a:ext uri="{FF2B5EF4-FFF2-40B4-BE49-F238E27FC236}">
                  <a16:creationId xmlns:a16="http://schemas.microsoft.com/office/drawing/2014/main" id="{C80442E6-09FE-13F7-0BA5-BE3B7767AF8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7" name="TextBox 29">
              <a:extLst>
                <a:ext uri="{FF2B5EF4-FFF2-40B4-BE49-F238E27FC236}">
                  <a16:creationId xmlns:a16="http://schemas.microsoft.com/office/drawing/2014/main" id="{1FBF9CD9-6756-9EF0-2443-464C330E768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9041BA4-D8F8-CFDF-7E5B-296E5A61E1A0}"/>
              </a:ext>
            </a:extLst>
          </p:cNvPr>
          <p:cNvSpPr txBox="1"/>
          <p:nvPr/>
        </p:nvSpPr>
        <p:spPr>
          <a:xfrm>
            <a:off x="6781800" y="1853287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search_handler.py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3134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8318" y="1745120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3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검색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64645"/>
              </p:ext>
            </p:extLst>
          </p:nvPr>
        </p:nvGraphicFramePr>
        <p:xfrm>
          <a:off x="10710843" y="3180712"/>
          <a:ext cx="6567350" cy="159081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3-4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검색 결과 필터링 및 요약</a:t>
                      </a:r>
                      <a:endParaRPr lang="en-US" altLang="ko-KR" sz="1700" b="1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3-5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최종 결과 출력</a:t>
                      </a:r>
                      <a:endParaRPr lang="en-US" altLang="ko-KR" sz="1700" b="1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1334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620193" y="1180824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AD12C1E-17F8-6CBA-3669-07D7AC337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73" y="1783180"/>
            <a:ext cx="8947928" cy="434461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81F5A6D-83EA-7A95-134A-3FE7B846C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1" y="6532365"/>
            <a:ext cx="8940800" cy="11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332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8318" y="1745120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4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 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662186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오라클 </a:t>
                      </a:r>
                      <a:r>
                        <a:rPr lang="en-US" altLang="ko-KR" sz="1700" b="1"/>
                        <a:t>DB</a:t>
                      </a:r>
                      <a:r>
                        <a:rPr lang="ko-KR" altLang="en-US" sz="1700" b="1"/>
                        <a:t>에서 가격 검색</a:t>
                      </a:r>
                      <a:endParaRPr lang="en-US" altLang="ko-KR" sz="1700" b="1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620193" y="1180824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1CE6D7E-3EB4-8D25-F396-E729862C9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952634"/>
            <a:ext cx="8897068" cy="26903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02204B-ADE5-789D-26DE-C92650F92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5296144"/>
            <a:ext cx="8897068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286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8318" y="1745120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4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 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/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오라클 </a:t>
                      </a:r>
                      <a:r>
                        <a:rPr lang="en-US" altLang="ko-KR" sz="1700" b="1"/>
                        <a:t>DB</a:t>
                      </a:r>
                      <a:r>
                        <a:rPr lang="ko-KR" altLang="en-US" sz="1700" b="1"/>
                        <a:t>에서 가격 검색</a:t>
                      </a:r>
                      <a:endParaRPr lang="en-US" altLang="ko-KR" sz="1700" b="1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620193" y="1180824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F2088F2-D6D7-0B4A-B3BC-A5EB6AABF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52"/>
          <a:stretch/>
        </p:blipFill>
        <p:spPr>
          <a:xfrm>
            <a:off x="814977" y="1785358"/>
            <a:ext cx="8961730" cy="6730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B6754-7E3E-C40A-05E5-9650AD74504F}"/>
              </a:ext>
            </a:extLst>
          </p:cNvPr>
          <p:cNvSpPr txBox="1"/>
          <p:nvPr/>
        </p:nvSpPr>
        <p:spPr>
          <a:xfrm>
            <a:off x="7162799" y="2138971"/>
            <a:ext cx="261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price_handler.py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2866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820400" y="1745120"/>
            <a:ext cx="7060318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핸들러 처리 내용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22144"/>
              </p:ext>
            </p:extLst>
          </p:nvPr>
        </p:nvGraphicFramePr>
        <p:xfrm>
          <a:off x="11265049" y="3180712"/>
          <a:ext cx="6013144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20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/>
                        <a:t>각 핸들러 처리 내용</a:t>
                      </a:r>
                      <a:endParaRPr lang="en-US" altLang="ko-KR" sz="1700" b="1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620193" y="1180824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EAA83-65FE-745D-3278-1BF4E183A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144427"/>
              </p:ext>
            </p:extLst>
          </p:nvPr>
        </p:nvGraphicFramePr>
        <p:xfrm>
          <a:off x="812799" y="1810911"/>
          <a:ext cx="9673235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901">
                  <a:extLst>
                    <a:ext uri="{9D8B030D-6E8A-4147-A177-3AD203B41FA5}">
                      <a16:colId xmlns:a16="http://schemas.microsoft.com/office/drawing/2014/main" val="317535535"/>
                    </a:ext>
                  </a:extLst>
                </a:gridCol>
                <a:gridCol w="2399849">
                  <a:extLst>
                    <a:ext uri="{9D8B030D-6E8A-4147-A177-3AD203B41FA5}">
                      <a16:colId xmlns:a16="http://schemas.microsoft.com/office/drawing/2014/main" val="2751118940"/>
                    </a:ext>
                  </a:extLst>
                </a:gridCol>
                <a:gridCol w="3224797">
                  <a:extLst>
                    <a:ext uri="{9D8B030D-6E8A-4147-A177-3AD203B41FA5}">
                      <a16:colId xmlns:a16="http://schemas.microsoft.com/office/drawing/2014/main" val="4231727763"/>
                    </a:ext>
                  </a:extLst>
                </a:gridCol>
                <a:gridCol w="2448688">
                  <a:extLst>
                    <a:ext uri="{9D8B030D-6E8A-4147-A177-3AD203B41FA5}">
                      <a16:colId xmlns:a16="http://schemas.microsoft.com/office/drawing/2014/main" val="4089134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카테고리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핸들러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처리 내용 예시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73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Product_list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Product_list_handler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전체 품목 안내</a:t>
                      </a:r>
                      <a:endParaRPr lang="en-US" altLang="ko-KR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뭐 팔아</a:t>
                      </a:r>
                      <a:r>
                        <a:rPr lang="en-US" altLang="ko-KR"/>
                        <a:t>?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뭐 살 수 있어</a:t>
                      </a:r>
                      <a:r>
                        <a:rPr lang="en-US" altLang="ko-KR"/>
                        <a:t>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DB</a:t>
                      </a:r>
                      <a:r>
                        <a:rPr lang="ko-KR" altLang="en-US"/>
                        <a:t>의 카테고리 코드와 비교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3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Product_check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product_check_handler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Xx</a:t>
                      </a:r>
                      <a:r>
                        <a:rPr lang="ko-KR" altLang="en-US"/>
                        <a:t>도 팔아</a:t>
                      </a:r>
                      <a:r>
                        <a:rPr lang="en-US" altLang="ko-KR"/>
                        <a:t>?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Xx</a:t>
                      </a:r>
                      <a:r>
                        <a:rPr lang="ko-KR" altLang="en-US"/>
                        <a:t>는 안팔아</a:t>
                      </a:r>
                      <a:r>
                        <a:rPr lang="en-US" altLang="ko-KR"/>
                        <a:t>?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Xx</a:t>
                      </a:r>
                      <a:r>
                        <a:rPr lang="ko-KR" altLang="en-US"/>
                        <a:t> 살 수 있어</a:t>
                      </a:r>
                      <a:r>
                        <a:rPr lang="en-US" altLang="ko-KR"/>
                        <a:t>?</a:t>
                      </a: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4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Faq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faq_handler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배송 언제와</a:t>
                      </a:r>
                      <a:endParaRPr lang="en-US" altLang="ko-KR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상품등록 유의사항</a:t>
                      </a:r>
                      <a:endParaRPr lang="en-US" altLang="ko-KR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결제 문의</a:t>
                      </a:r>
                      <a:endParaRPr lang="en-US" altLang="ko-KR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회원가입</a:t>
                      </a:r>
                      <a:endParaRPr lang="en-US" altLang="ko-KR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상품등록 제한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미리 준비한 프리셋에 기반해 </a:t>
                      </a:r>
                      <a:r>
                        <a:rPr lang="en-US" altLang="ko-KR"/>
                        <a:t>LLM </a:t>
                      </a:r>
                      <a:r>
                        <a:rPr lang="ko-KR" altLang="en-US"/>
                        <a:t>답변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45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Price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price_handler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오늘 무 가격</a:t>
                      </a:r>
                      <a:endParaRPr lang="en-US" altLang="ko-KR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그제와 어제 쌀 가격 변동률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오라클</a:t>
                      </a:r>
                      <a:r>
                        <a:rPr lang="en-US" altLang="ko-KR"/>
                        <a:t>DB</a:t>
                      </a:r>
                      <a:r>
                        <a:rPr lang="ko-KR" altLang="en-US"/>
                        <a:t>의 가격정보를 가져와 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0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product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product_handler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자두는 언제가 제철이야</a:t>
                      </a:r>
                      <a:r>
                        <a:rPr lang="en-US" altLang="ko-KR"/>
                        <a:t>?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감자 보관법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Tavily </a:t>
                      </a:r>
                      <a:r>
                        <a:rPr lang="ko-KR" altLang="en-US"/>
                        <a:t>웹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948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policy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policy_handler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농업 보조 정책 검색</a:t>
                      </a:r>
                      <a:endParaRPr lang="en-US" altLang="ko-KR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수출입 동향 검색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630098"/>
                  </a:ext>
                </a:extLst>
              </a:tr>
              <a:tr h="272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search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search_handler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그 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94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494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470753D-9967-2216-CEA5-8998630B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14" y="4779435"/>
            <a:ext cx="10874130" cy="43206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990600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en-US" altLang="ko-KR"/>
              <a:t>AI </a:t>
            </a:r>
            <a:r>
              <a:rPr lang="ko-KR" altLang="en-US"/>
              <a:t>챗봇 트러블 슈팅 </a:t>
            </a:r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99353" y="2330077"/>
            <a:ext cx="5817707" cy="32452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altLang="ko-KR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Q.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양파 있어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?</a:t>
            </a:r>
          </a:p>
          <a:p>
            <a:pPr lvl="0" algn="l">
              <a:lnSpc>
                <a:spcPct val="149400"/>
              </a:lnSpc>
            </a:pP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</a:rPr>
              <a:t>    A. 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</a:rPr>
              <a:t>네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</a:rPr>
              <a:t>양파 판매하고 있습니다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49400"/>
              </a:lnSpc>
            </a:pPr>
            <a:endParaRPr lang="en-US" altLang="ko-KR" sz="1900">
              <a:solidFill>
                <a:srgbClr val="4D4D4D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</a:rPr>
              <a:t>    Q. 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</a:rPr>
              <a:t>얼마야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</a:rPr>
              <a:t>?</a:t>
            </a:r>
          </a:p>
          <a:p>
            <a:pPr lvl="0" algn="l">
              <a:lnSpc>
                <a:spcPct val="149400"/>
              </a:lnSpc>
            </a:pP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</a:rPr>
              <a:t>    A. 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</a:rPr>
              <a:t>얼마야는 판매하지 않습니다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49400"/>
              </a:lnSpc>
            </a:pPr>
            <a:endParaRPr lang="en-US" altLang="ko-KR" sz="1900">
              <a:solidFill>
                <a:srgbClr val="4D4D4D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2.  CONTEXT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를 읽지 못하는 것을 확인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49400"/>
              </a:lnSpc>
            </a:pPr>
            <a:endParaRPr lang="en-US" altLang="ko-KR" sz="1900" b="0" i="0" u="none" strike="noStrike">
              <a:solidFill>
                <a:srgbClr val="4D4D4D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49400"/>
              </a:lnSpc>
            </a:pP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3.  History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를 읽어서 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</a:rPr>
              <a:t>핸들러에 전달하도록 하여 해결함</a:t>
            </a:r>
            <a:endParaRPr lang="en-US" altLang="ko-KR" sz="1900" b="0" i="0" u="none" strike="noStrike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C64B9E-9CA0-03DA-25AF-67F05306E7F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B2E340-D61B-8E02-A577-E5283BAD281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DC37729-4D68-C5D3-0467-2C06EEF2862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D9BD26A-6E85-95E1-D00F-33737EED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F91C04F-899D-B52E-34B3-D2F9C5B0D01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A97A02-02D1-9D9F-2662-8AF571ED8466}"/>
              </a:ext>
            </a:extLst>
          </p:cNvPr>
          <p:cNvSpPr txBox="1"/>
          <p:nvPr/>
        </p:nvSpPr>
        <p:spPr>
          <a:xfrm>
            <a:off x="14859000" y="8552812"/>
            <a:ext cx="301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price_handler.py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1CBD3-3C26-34B6-D11A-1A21E1AE2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3"/>
          <a:stretch/>
        </p:blipFill>
        <p:spPr>
          <a:xfrm>
            <a:off x="6806013" y="2196916"/>
            <a:ext cx="10681887" cy="2336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804285-4D64-A904-603D-F92783894505}"/>
              </a:ext>
            </a:extLst>
          </p:cNvPr>
          <p:cNvSpPr txBox="1"/>
          <p:nvPr/>
        </p:nvSpPr>
        <p:spPr>
          <a:xfrm>
            <a:off x="13868400" y="2233991"/>
            <a:ext cx="369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agriculture_chatbot.py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D3FAD83-5E53-1EDA-AD04-17D5D4ADC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013" y="1137756"/>
            <a:ext cx="7367187" cy="9635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A80AAB-9597-6892-6227-772A39624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903" y="6538764"/>
            <a:ext cx="6292634" cy="28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724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06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보완 방안과 향후 개선안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34FD94EB-67AC-9270-2796-CFC641D4E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01" y="887484"/>
            <a:ext cx="8293100" cy="3954249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586EFD9A-2802-BD1D-C820-A38A8FF11A20}"/>
              </a:ext>
            </a:extLst>
          </p:cNvPr>
          <p:cNvSpPr txBox="1"/>
          <p:nvPr/>
        </p:nvSpPr>
        <p:spPr>
          <a:xfrm>
            <a:off x="1167701" y="4318000"/>
            <a:ext cx="398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b="0" i="0" u="none" strike="noStrike">
                <a:solidFill>
                  <a:srgbClr val="18AD4E"/>
                </a:solidFill>
                <a:latin typeface="나눔스퀘어라운드 Bold" panose="020B0600000101010101" pitchFamily="50" charset="-127"/>
              </a:rPr>
              <a:t>Api </a:t>
            </a:r>
            <a:r>
              <a:rPr lang="ko-KR" altLang="en-US" b="0" i="0" u="none" strike="noStrike">
                <a:solidFill>
                  <a:srgbClr val="18AD4E"/>
                </a:solidFill>
                <a:latin typeface="나눔스퀘어라운드 Bold" panose="020B0600000101010101" pitchFamily="50" charset="-127"/>
              </a:rPr>
              <a:t>검증</a:t>
            </a:r>
            <a:endParaRPr lang="en-US" b="0" i="0" u="none" strike="noStrike">
              <a:solidFill>
                <a:srgbClr val="18AD4E"/>
              </a:solidFill>
              <a:latin typeface="나눔스퀘어라운드 Bold" panose="020B0600000101010101" pitchFamily="50" charset="-127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360847A2-2D45-2E10-8FBF-A116C33578AC}"/>
              </a:ext>
            </a:extLst>
          </p:cNvPr>
          <p:cNvSpPr txBox="1"/>
          <p:nvPr/>
        </p:nvSpPr>
        <p:spPr>
          <a:xfrm>
            <a:off x="1167700" y="1114570"/>
            <a:ext cx="7061899" cy="3114529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124499"/>
              </a:lnSpc>
              <a:defRPr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2400"/>
              <a:t> 사업자번호 및 계좌번호 입력 시 유효성 검증 로직이 부재하여 검증되지 않은 정보 입력 가능성이 존재함</a:t>
            </a:r>
            <a:r>
              <a:rPr lang="en-US" altLang="ko-KR" sz="2400"/>
              <a:t>.</a:t>
            </a:r>
            <a:br>
              <a:rPr lang="en-US" altLang="ko-KR" sz="2400"/>
            </a:br>
            <a:r>
              <a:rPr lang="en-US" altLang="ko-KR" sz="2400"/>
              <a:t> </a:t>
            </a:r>
            <a:r>
              <a:rPr lang="ko-KR" altLang="en-US" sz="2400"/>
              <a:t>국세청</a:t>
            </a:r>
            <a:r>
              <a:rPr lang="en-US" altLang="ko-KR" sz="2400"/>
              <a:t>, </a:t>
            </a:r>
            <a:r>
              <a:rPr lang="ko-KR" altLang="en-US" sz="2400"/>
              <a:t>금융결제원 등외부 검증 </a:t>
            </a:r>
            <a:r>
              <a:rPr lang="en-US" altLang="ko-KR" sz="2400"/>
              <a:t>API</a:t>
            </a:r>
            <a:r>
              <a:rPr lang="ko-KR" altLang="en-US" sz="2400"/>
              <a:t>를 연계하면 실시간 유효성 확인이 가능하여 허위 정보 등록을 사전에 방지할 수 있음</a:t>
            </a:r>
            <a:r>
              <a:rPr lang="en-US" altLang="ko-KR" sz="2400"/>
              <a:t>.</a:t>
            </a:r>
            <a:endParaRPr lang="ko-KR" altLang="en-US" sz="240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4977375C-FB1A-FE3F-51F6-92C35384D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31" y="5194302"/>
            <a:ext cx="8293100" cy="3759197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C65E70A1-F59F-71DC-CEC3-3B73EFC05388}"/>
              </a:ext>
            </a:extLst>
          </p:cNvPr>
          <p:cNvSpPr txBox="1"/>
          <p:nvPr/>
        </p:nvSpPr>
        <p:spPr>
          <a:xfrm>
            <a:off x="1172244" y="8432800"/>
            <a:ext cx="398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b="0" i="0" u="none" strike="noStrike">
                <a:solidFill>
                  <a:srgbClr val="18AD4E"/>
                </a:solidFill>
                <a:latin typeface="나눔스퀘어라운드 Bold" panose="020B0600000101010101" pitchFamily="50" charset="-127"/>
              </a:rPr>
              <a:t>Api </a:t>
            </a:r>
            <a:r>
              <a:rPr lang="ko-KR" altLang="en-US">
                <a:solidFill>
                  <a:srgbClr val="18AD4E"/>
                </a:solidFill>
                <a:latin typeface="나눔스퀘어라운드 Bold" panose="020B0600000101010101" pitchFamily="50" charset="-127"/>
              </a:rPr>
              <a:t>사용</a:t>
            </a:r>
            <a:endParaRPr lang="en-US" b="0" i="0" u="none" strike="noStrike">
              <a:solidFill>
                <a:srgbClr val="18AD4E"/>
              </a:solidFill>
              <a:latin typeface="나눔스퀘어라운드 Bold" panose="020B0600000101010101" pitchFamily="50" charset="-127"/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59FC9829-2BBC-D726-1AE3-BA92C670A7BE}"/>
              </a:ext>
            </a:extLst>
          </p:cNvPr>
          <p:cNvSpPr txBox="1"/>
          <p:nvPr/>
        </p:nvSpPr>
        <p:spPr>
          <a:xfrm>
            <a:off x="1182730" y="5295900"/>
            <a:ext cx="7061899" cy="30479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시세추이 데이터 처리 시 원산지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등급 등 다양한 분류 요소를 반영하지 못한 한계가 있음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시간 제약으로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KAMIS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17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 가격 등락을 가장 잘 반영하는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개만 활용하였으며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추가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연계를 통해 데이터의 정합성과 다양성을 보완할 수 있을 것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sz="24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E6212215-24AF-F93C-F1E4-5A080CB18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801" y="887484"/>
            <a:ext cx="8293100" cy="8066015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1856B20A-A4E7-77BE-82D4-8D3DEE40FE4D}"/>
              </a:ext>
            </a:extLst>
          </p:cNvPr>
          <p:cNvSpPr txBox="1"/>
          <p:nvPr/>
        </p:nvSpPr>
        <p:spPr>
          <a:xfrm>
            <a:off x="9527914" y="8356600"/>
            <a:ext cx="398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>
                <a:solidFill>
                  <a:srgbClr val="18AD4E"/>
                </a:solidFill>
                <a:latin typeface="나눔스퀘어라운드 Bold" panose="020B0600000101010101" pitchFamily="50" charset="-127"/>
              </a:rPr>
              <a:t>챗봇 학습</a:t>
            </a:r>
            <a:endParaRPr lang="en-US" b="0" i="0" u="none" strike="noStrike">
              <a:solidFill>
                <a:srgbClr val="18AD4E"/>
              </a:solidFill>
              <a:latin typeface="나눔스퀘어라운드 Bold" panose="020B0600000101010101" pitchFamily="50" charset="-127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B32253F3-D81D-843D-5E38-92359C9B204B}"/>
              </a:ext>
            </a:extLst>
          </p:cNvPr>
          <p:cNvSpPr txBox="1"/>
          <p:nvPr/>
        </p:nvSpPr>
        <p:spPr>
          <a:xfrm>
            <a:off x="9538400" y="1114570"/>
            <a:ext cx="7061899" cy="7102329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124499"/>
              </a:lnSpc>
              <a:defRPr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/>
              <a:t> 시간 제약으로 인해 </a:t>
            </a:r>
            <a:r>
              <a:rPr lang="en-US" altLang="ko-KR"/>
              <a:t>LLM</a:t>
            </a:r>
            <a:r>
              <a:rPr lang="ko-KR" altLang="en-US"/>
              <a:t>과 </a:t>
            </a:r>
            <a:r>
              <a:rPr lang="en-US" altLang="ko-KR"/>
              <a:t>MongoDB </a:t>
            </a:r>
            <a:r>
              <a:rPr lang="ko-KR" altLang="en-US"/>
              <a:t>기반의 단순 구조로 챗봇을 구현하였으나</a:t>
            </a:r>
            <a:r>
              <a:rPr lang="en-US" altLang="ko-KR"/>
              <a:t>, CONTEXT </a:t>
            </a:r>
            <a:r>
              <a:rPr lang="ko-KR" altLang="en-US"/>
              <a:t>활용 및 카테고리 분류가 완벽하지 않아 모든 사용자 질문에 대해 정확한 응답을 제공하는 데 한계가 있음</a:t>
            </a:r>
            <a:r>
              <a:rPr lang="en-US" altLang="ko-KR"/>
              <a:t>.</a:t>
            </a:r>
          </a:p>
          <a:p>
            <a:br>
              <a:rPr lang="en-US" altLang="ko-KR"/>
            </a:br>
            <a:r>
              <a:rPr lang="en-US" altLang="ko-KR"/>
              <a:t> </a:t>
            </a:r>
            <a:r>
              <a:rPr lang="ko-KR" altLang="en-US"/>
              <a:t>현재는 </a:t>
            </a:r>
            <a:r>
              <a:rPr lang="en-US" altLang="ko-KR"/>
              <a:t>LLM</a:t>
            </a:r>
            <a:r>
              <a:rPr lang="ko-KR" altLang="en-US"/>
              <a:t>이 질문을 분류하고 핸들러를 호출하는 방식이나</a:t>
            </a:r>
            <a:r>
              <a:rPr lang="en-US" altLang="ko-KR"/>
              <a:t>, </a:t>
            </a:r>
            <a:r>
              <a:rPr lang="ko-KR" altLang="en-US"/>
              <a:t>분류 오류 시 적절한 응답이 불가능하여 시스템의 유연성과 정밀도가 부족한 상황임</a:t>
            </a:r>
            <a:r>
              <a:rPr lang="en-US" altLang="ko-KR"/>
              <a:t>.</a:t>
            </a:r>
          </a:p>
          <a:p>
            <a:br>
              <a:rPr lang="en-US" altLang="ko-KR"/>
            </a:br>
            <a:r>
              <a:rPr lang="en-US" altLang="ko-KR"/>
              <a:t> </a:t>
            </a:r>
            <a:r>
              <a:rPr lang="ko-KR" altLang="en-US"/>
              <a:t>프롬프트 튜닝 등 분류 로직 개선이 요구되며</a:t>
            </a:r>
            <a:r>
              <a:rPr lang="en-US" altLang="ko-KR"/>
              <a:t>, </a:t>
            </a:r>
            <a:r>
              <a:rPr lang="ko-KR" altLang="en-US"/>
              <a:t>향후 벡터</a:t>
            </a:r>
            <a:r>
              <a:rPr lang="en-US" altLang="ko-KR"/>
              <a:t>DB </a:t>
            </a:r>
            <a:r>
              <a:rPr lang="ko-KR" altLang="en-US"/>
              <a:t>기반의 임베딩 검색 구조를 도입함으로써 의미 기반 응답 정확도를 높이고</a:t>
            </a:r>
            <a:r>
              <a:rPr lang="en-US" altLang="ko-KR"/>
              <a:t>, </a:t>
            </a:r>
            <a:r>
              <a:rPr lang="ko-KR" altLang="en-US"/>
              <a:t>주요 질문 유형을 벡터화하여 실시간 검색이 가능한 구조로 보완 필요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73397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07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팀원 소감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7A5689-378E-392E-1113-2DC33B1C4333}"/>
              </a:ext>
            </a:extLst>
          </p:cNvPr>
          <p:cNvGrpSpPr/>
          <p:nvPr/>
        </p:nvGrpSpPr>
        <p:grpSpPr>
          <a:xfrm>
            <a:off x="812800" y="1104900"/>
            <a:ext cx="16675097" cy="7785098"/>
            <a:chOff x="709706" y="2781300"/>
            <a:chExt cx="4941797" cy="6294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38E16B-6E71-6FC8-52D9-66F39DB9432E}"/>
                </a:ext>
              </a:extLst>
            </p:cNvPr>
            <p:cNvSpPr/>
            <p:nvPr/>
          </p:nvSpPr>
          <p:spPr>
            <a:xfrm>
              <a:off x="711199" y="2781300"/>
              <a:ext cx="4940304" cy="701680"/>
            </a:xfrm>
            <a:prstGeom prst="rect">
              <a:avLst/>
            </a:prstGeom>
            <a:solidFill>
              <a:srgbClr val="DFF0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49235F-D548-1008-11BF-74495071B745}"/>
                </a:ext>
              </a:extLst>
            </p:cNvPr>
            <p:cNvSpPr txBox="1"/>
            <p:nvPr/>
          </p:nvSpPr>
          <p:spPr>
            <a:xfrm>
              <a:off x="710453" y="2895736"/>
              <a:ext cx="4940304" cy="47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정지윤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8C53F8-E361-5119-14E7-2101D41950F3}"/>
                </a:ext>
              </a:extLst>
            </p:cNvPr>
            <p:cNvSpPr/>
            <p:nvPr/>
          </p:nvSpPr>
          <p:spPr>
            <a:xfrm>
              <a:off x="709706" y="3482980"/>
              <a:ext cx="4940304" cy="5592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B8FE4DB5-9C62-177D-2031-8AB082B027B1}"/>
                </a:ext>
              </a:extLst>
            </p:cNvPr>
            <p:cNvSpPr txBox="1"/>
            <p:nvPr/>
          </p:nvSpPr>
          <p:spPr>
            <a:xfrm>
              <a:off x="830146" y="3597415"/>
              <a:ext cx="4742319" cy="53448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49400"/>
                </a:lnSpc>
              </a:pP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React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와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Spring Boot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활용해 프론트엔드와 백엔드를 통합하여 프로젝트를 진행한 것은 이번이 처음이었는데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전반적인 프로젝트 기본 구조를 이해하는 데 큰 도움이 되었습니다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lvl="0">
                <a:lnSpc>
                  <a:spcPct val="149400"/>
                </a:lnSpc>
              </a:pP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2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차 프로젝트에서는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MVC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구조의 흐름과 각 패키지가 수행하는 기능을 익히는 데 집중했다면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3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차 프로젝트에서는 하나의 비즈니스 로직을 구현한 뒤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props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통해 한 페이지 내에서 다양한 탭을 전환하거나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다른 페이지에서 만든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API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호출하여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JSON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형태의 데이터를 프론트에 연동하는 등 더 유동적이고 실용적인 기능들을 구현해볼 수 있어 더욱 값진 시간이었습니다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 </a:t>
              </a: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또한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데이터베이스에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UUID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사용하거나 공통 테이블을 활용하여 유지보수에 용이한 구조를 설계하는 경험도 할 수 있어 좋았습니다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 </a:t>
              </a: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프로젝트 초반에는 문제가 발생하면 원인을 파악하지 못해 모든 파일을 다시 살펴봐야 했지만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후반부에는 필요한 컴포넌트나 백엔드 파일을 비교적 빠르게 파악하고 다른 사람이 짠 코드도 어느 정도 흐름은 읽을 수 있게 되었다는 점에서 실력적으로도 한 단계 성장할 수 있었던 좋은 기회였다고 생각합니다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 </a:t>
              </a: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이러한 경험을 기반으로 앞으로는 단순히 주어진 기능을 구현하는 데 그치지 않고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전체적인 흐름을 이해하고 구조적으로 사고하며 개발에 임할 수 있을 것이라 생각합니다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en-US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BC7B3CC-0BE8-BE1A-F187-481BBC91F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1" b="6365"/>
          <a:stretch/>
        </p:blipFill>
        <p:spPr>
          <a:xfrm>
            <a:off x="16633079" y="8004900"/>
            <a:ext cx="165492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632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07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팀원 소감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7A5689-378E-392E-1113-2DC33B1C4333}"/>
              </a:ext>
            </a:extLst>
          </p:cNvPr>
          <p:cNvGrpSpPr/>
          <p:nvPr/>
        </p:nvGrpSpPr>
        <p:grpSpPr>
          <a:xfrm>
            <a:off x="812800" y="1104900"/>
            <a:ext cx="16675097" cy="7785098"/>
            <a:chOff x="709706" y="2781300"/>
            <a:chExt cx="4941797" cy="6294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38E16B-6E71-6FC8-52D9-66F39DB9432E}"/>
                </a:ext>
              </a:extLst>
            </p:cNvPr>
            <p:cNvSpPr/>
            <p:nvPr/>
          </p:nvSpPr>
          <p:spPr>
            <a:xfrm>
              <a:off x="711199" y="2781300"/>
              <a:ext cx="4940304" cy="701680"/>
            </a:xfrm>
            <a:prstGeom prst="rect">
              <a:avLst/>
            </a:prstGeom>
            <a:solidFill>
              <a:srgbClr val="DFF0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49235F-D548-1008-11BF-74495071B745}"/>
                </a:ext>
              </a:extLst>
            </p:cNvPr>
            <p:cNvSpPr txBox="1"/>
            <p:nvPr/>
          </p:nvSpPr>
          <p:spPr>
            <a:xfrm>
              <a:off x="710453" y="2895736"/>
              <a:ext cx="4940304" cy="47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유영근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8C53F8-E361-5119-14E7-2101D41950F3}"/>
                </a:ext>
              </a:extLst>
            </p:cNvPr>
            <p:cNvSpPr/>
            <p:nvPr/>
          </p:nvSpPr>
          <p:spPr>
            <a:xfrm>
              <a:off x="709706" y="3482980"/>
              <a:ext cx="4940304" cy="5592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B8FE4DB5-9C62-177D-2031-8AB082B027B1}"/>
                </a:ext>
              </a:extLst>
            </p:cNvPr>
            <p:cNvSpPr txBox="1"/>
            <p:nvPr/>
          </p:nvSpPr>
          <p:spPr>
            <a:xfrm>
              <a:off x="830146" y="3597415"/>
              <a:ext cx="4742319" cy="53448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49400"/>
                </a:lnSpc>
              </a:pP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이번 프로젝트에서는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React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와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Spring Boot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사용해 프론트엔드와 백엔드를 따로 나눠서 개발했습니다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처음에는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API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통해 데이터를 주고받는 방식이나 컴포넌트를 나눠서 작업하는 구조가 낯설고 어려웠지만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반복해서 구현하다 보니 점점 흐름이 이해됐고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기능도 좀 더 자유롭게 만들 수 있게 되었습니다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lvl="0">
                <a:lnSpc>
                  <a:spcPct val="149400"/>
                </a:lnSpc>
              </a:pP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또한 화면을 여러 개의 컴포넌트로 나누고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서로 필요한 데이터를 주고받는 구조를 직접 만들어보면서 코드를 나중에 고치기 쉽게 만드는 방법에 대해 많이 배울 수 있었습니다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처음에는 일단 되게 만드는 데 집중했다면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이번엔 다른 사람이 보기에도 이해하기 쉬운 코드를 어떻게 짜야 할지 고민해보는 계기가 되었습니다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en-US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092E1E8-9D49-3D04-BEFF-B8AE44BC1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8000" y="7963616"/>
            <a:ext cx="1440000" cy="14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57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07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팀원 소감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7A5689-378E-392E-1113-2DC33B1C4333}"/>
              </a:ext>
            </a:extLst>
          </p:cNvPr>
          <p:cNvGrpSpPr/>
          <p:nvPr/>
        </p:nvGrpSpPr>
        <p:grpSpPr>
          <a:xfrm>
            <a:off x="812800" y="1104900"/>
            <a:ext cx="16675097" cy="7785098"/>
            <a:chOff x="709706" y="2781300"/>
            <a:chExt cx="4941797" cy="6294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38E16B-6E71-6FC8-52D9-66F39DB9432E}"/>
                </a:ext>
              </a:extLst>
            </p:cNvPr>
            <p:cNvSpPr/>
            <p:nvPr/>
          </p:nvSpPr>
          <p:spPr>
            <a:xfrm>
              <a:off x="711199" y="2781300"/>
              <a:ext cx="4940304" cy="701680"/>
            </a:xfrm>
            <a:prstGeom prst="rect">
              <a:avLst/>
            </a:prstGeom>
            <a:solidFill>
              <a:srgbClr val="DFF0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49235F-D548-1008-11BF-74495071B745}"/>
                </a:ext>
              </a:extLst>
            </p:cNvPr>
            <p:cNvSpPr txBox="1"/>
            <p:nvPr/>
          </p:nvSpPr>
          <p:spPr>
            <a:xfrm>
              <a:off x="710453" y="2895736"/>
              <a:ext cx="4940304" cy="47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윤서하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8C53F8-E361-5119-14E7-2101D41950F3}"/>
                </a:ext>
              </a:extLst>
            </p:cNvPr>
            <p:cNvSpPr/>
            <p:nvPr/>
          </p:nvSpPr>
          <p:spPr>
            <a:xfrm>
              <a:off x="709706" y="3482980"/>
              <a:ext cx="4940304" cy="5592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B8FE4DB5-9C62-177D-2031-8AB082B027B1}"/>
                </a:ext>
              </a:extLst>
            </p:cNvPr>
            <p:cNvSpPr txBox="1"/>
            <p:nvPr/>
          </p:nvSpPr>
          <p:spPr>
            <a:xfrm>
              <a:off x="830146" y="3597415"/>
              <a:ext cx="4742319" cy="5344898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149400"/>
                </a:lnSpc>
                <a:defRPr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ko-KR" altLang="en-US"/>
                <a:t> 이번 프로젝트에서는 프론트엔드와 백엔드 전반에 걸쳐 다양한 실무 경험을 쌓을 수 있었습니다</a:t>
              </a:r>
              <a:r>
                <a:rPr lang="en-US" altLang="ko-KR"/>
                <a:t>.</a:t>
              </a:r>
              <a:br>
                <a:rPr lang="en-US" altLang="ko-KR"/>
              </a:br>
              <a:r>
                <a:rPr lang="en-US" altLang="ko-KR"/>
                <a:t> </a:t>
              </a:r>
              <a:r>
                <a:rPr lang="ko-KR" altLang="en-US"/>
                <a:t>공통 컴포넌트를 설계하면서 처음에는 효율적인 재사용을 기대했지만</a:t>
              </a:r>
              <a:r>
                <a:rPr lang="en-US" altLang="ko-KR"/>
                <a:t>, </a:t>
              </a:r>
              <a:r>
                <a:rPr lang="ko-KR" altLang="en-US"/>
                <a:t>하나의 컴포넌트를 여러 페이지에서 공유하다 보니 수정 시 의도치 않게 다른 화면에 영향을 주는 문제가 발생해 구조적 설계의 중요성을 실감할 수 있었습니다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 챗봇 개발에서는 처음으로 </a:t>
              </a:r>
              <a:r>
                <a:rPr lang="en-US" altLang="ko-KR"/>
                <a:t>Python</a:t>
              </a:r>
              <a:r>
                <a:rPr lang="ko-KR" altLang="en-US"/>
                <a:t>과 </a:t>
              </a:r>
              <a:r>
                <a:rPr lang="en-US" altLang="ko-KR"/>
                <a:t>AI </a:t>
              </a:r>
              <a:r>
                <a:rPr lang="ko-KR" altLang="en-US"/>
                <a:t>모델을 활용해보았고</a:t>
              </a:r>
              <a:r>
                <a:rPr lang="en-US" altLang="ko-KR"/>
                <a:t>, LLM </a:t>
              </a:r>
              <a:r>
                <a:rPr lang="ko-KR" altLang="en-US"/>
                <a:t>기반 질문 분류 및 응답 구조를 구현하였으나</a:t>
              </a:r>
              <a:r>
                <a:rPr lang="en-US" altLang="ko-KR"/>
                <a:t>, </a:t>
              </a:r>
              <a:r>
                <a:rPr lang="ko-KR" altLang="en-US"/>
                <a:t>벡터</a:t>
              </a:r>
              <a:r>
                <a:rPr lang="en-US" altLang="ko-KR"/>
                <a:t>DB </a:t>
              </a:r>
              <a:r>
                <a:rPr lang="ko-KR" altLang="en-US"/>
                <a:t>등 다른 방식까지 적용해보지 못한 점은 아쉬움으로 남았습니다</a:t>
              </a:r>
              <a:r>
                <a:rPr lang="en-US" altLang="ko-KR"/>
                <a:t>. </a:t>
              </a:r>
              <a:r>
                <a:rPr lang="ko-KR" altLang="en-US"/>
                <a:t>추후 기회가 주어진다면 의미 기반의 정교한 챗봇 기능도 구현해보고 싶습니다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 사이트의 핵심인 상품 페이지 개발 과정에서는 마이페이지</a:t>
              </a:r>
              <a:r>
                <a:rPr lang="en-US" altLang="ko-KR"/>
                <a:t>, </a:t>
              </a:r>
              <a:r>
                <a:rPr lang="ko-KR" altLang="en-US"/>
                <a:t>관리자 페이지 등 다양한 화면에서 공통으로 활용되는 상품 정보를 어떤 방식으로 설계하고 전달할지 고민해야 했고</a:t>
              </a:r>
              <a:r>
                <a:rPr lang="en-US" altLang="ko-KR"/>
                <a:t>, </a:t>
              </a:r>
              <a:r>
                <a:rPr lang="ko-KR" altLang="en-US"/>
                <a:t>이를 통해 데이터 흐름에 대한 이해를 넓힐 수 있었습니다</a:t>
              </a:r>
              <a:r>
                <a:rPr lang="en-US" altLang="ko-KR"/>
                <a:t>.</a:t>
              </a:r>
              <a:br>
                <a:rPr lang="en-US" altLang="ko-KR"/>
              </a:br>
              <a:r>
                <a:rPr lang="en-US" altLang="ko-KR"/>
                <a:t> </a:t>
              </a:r>
              <a:r>
                <a:rPr lang="ko-KR" altLang="en-US"/>
                <a:t>또한 이미지 업로드 및 리사이징 기능을 처음 다뤄보며 파일 처리 관련 문제를 직접 해결해보는 경험을 했고</a:t>
              </a:r>
              <a:r>
                <a:rPr lang="en-US" altLang="ko-KR"/>
                <a:t>, </a:t>
              </a:r>
              <a:r>
                <a:rPr lang="ko-KR" altLang="en-US"/>
                <a:t>공통 코드 테이블과 </a:t>
              </a:r>
              <a:r>
                <a:rPr lang="en-US" altLang="ko-KR"/>
                <a:t>UUID</a:t>
              </a:r>
              <a:r>
                <a:rPr lang="ko-KR" altLang="en-US"/>
                <a:t>를 활용한 조인 방식도 처음 적용해보며 실전과 가까운 데이터베이스 활용 능력을 키울 수 있었습니다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 이번 경험을 바탕으로 더 구조적인 설계와 효율적인 개발 프로세스를 고민하며 한 단계 더 성장할 수 있는 계기를 마련했습니다</a:t>
              </a:r>
              <a:r>
                <a:rPr lang="en-US" altLang="ko-KR"/>
                <a:t>.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6DD3C95-A736-A8BF-6CB5-7267759842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0"/>
          <a:stretch/>
        </p:blipFill>
        <p:spPr>
          <a:xfrm>
            <a:off x="16828983" y="8031058"/>
            <a:ext cx="1459017" cy="14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8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환경 세팅</a:t>
            </a:r>
            <a:r>
              <a:rPr lang="en-US" altLang="ko-KR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DB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3DB663-84A7-E46E-728D-686BB6C5B5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1435"/>
          <a:stretch/>
        </p:blipFill>
        <p:spPr>
          <a:xfrm>
            <a:off x="600075" y="2451158"/>
            <a:ext cx="8086725" cy="2768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871D45-2B6A-F508-A7FF-49862FC56668}"/>
              </a:ext>
            </a:extLst>
          </p:cNvPr>
          <p:cNvSpPr txBox="1"/>
          <p:nvPr/>
        </p:nvSpPr>
        <p:spPr>
          <a:xfrm>
            <a:off x="600075" y="1990721"/>
            <a:ext cx="253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TB_CODE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EC3AD8-CFA7-BE1E-A62E-DFEA265383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37" b="46670"/>
          <a:stretch/>
        </p:blipFill>
        <p:spPr>
          <a:xfrm>
            <a:off x="600075" y="6001081"/>
            <a:ext cx="10067925" cy="3063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BB6B74-2452-DE0B-A130-D65F21CEC510}"/>
              </a:ext>
            </a:extLst>
          </p:cNvPr>
          <p:cNvSpPr txBox="1"/>
          <p:nvPr/>
        </p:nvSpPr>
        <p:spPr>
          <a:xfrm>
            <a:off x="600075" y="5616542"/>
            <a:ext cx="253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TB_CODE_DETAIL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ABE2D9-144B-0692-F9C2-8F33626A4EF9}"/>
              </a:ext>
            </a:extLst>
          </p:cNvPr>
          <p:cNvSpPr/>
          <p:nvPr/>
        </p:nvSpPr>
        <p:spPr>
          <a:xfrm>
            <a:off x="1219200" y="3473502"/>
            <a:ext cx="3733800" cy="23503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83F8E2-E90D-9A89-5738-96C1847F71CE}"/>
              </a:ext>
            </a:extLst>
          </p:cNvPr>
          <p:cNvSpPr/>
          <p:nvPr/>
        </p:nvSpPr>
        <p:spPr>
          <a:xfrm>
            <a:off x="3048000" y="6194468"/>
            <a:ext cx="2057400" cy="7778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86C87C-325C-6D08-DEA8-7193507047E0}"/>
              </a:ext>
            </a:extLst>
          </p:cNvPr>
          <p:cNvSpPr/>
          <p:nvPr/>
        </p:nvSpPr>
        <p:spPr>
          <a:xfrm>
            <a:off x="3076575" y="8080410"/>
            <a:ext cx="2028825" cy="41589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15BE90-7C0A-4E47-6E1C-A31E68031958}"/>
              </a:ext>
            </a:extLst>
          </p:cNvPr>
          <p:cNvSpPr/>
          <p:nvPr/>
        </p:nvSpPr>
        <p:spPr>
          <a:xfrm>
            <a:off x="3048000" y="8820232"/>
            <a:ext cx="2028825" cy="24433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6450C6-D087-716E-BBB1-E3228D14FEEA}"/>
              </a:ext>
            </a:extLst>
          </p:cNvPr>
          <p:cNvSpPr txBox="1"/>
          <p:nvPr/>
        </p:nvSpPr>
        <p:spPr>
          <a:xfrm>
            <a:off x="9124950" y="2049758"/>
            <a:ext cx="253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TB_PRODUCT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862C0B-8962-39C2-E659-6A8E913C7865}"/>
              </a:ext>
            </a:extLst>
          </p:cNvPr>
          <p:cNvSpPr/>
          <p:nvPr/>
        </p:nvSpPr>
        <p:spPr>
          <a:xfrm>
            <a:off x="1143000" y="8820233"/>
            <a:ext cx="1905000" cy="244334"/>
          </a:xfrm>
          <a:prstGeom prst="rect">
            <a:avLst/>
          </a:prstGeom>
          <a:solidFill>
            <a:srgbClr val="00B0F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D00FFF8-1CA7-BF46-78E8-3D126F79D4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5599" r="37591"/>
          <a:stretch/>
        </p:blipFill>
        <p:spPr>
          <a:xfrm>
            <a:off x="10972800" y="6002691"/>
            <a:ext cx="6515100" cy="7410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DD8B1C-ED97-0F98-DE0E-6B56EE56BA48}"/>
              </a:ext>
            </a:extLst>
          </p:cNvPr>
          <p:cNvSpPr txBox="1"/>
          <p:nvPr/>
        </p:nvSpPr>
        <p:spPr>
          <a:xfrm>
            <a:off x="10972800" y="5698821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TB_PRODUCT_NOTICE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D9A438-30E7-2D16-A727-4ED023474DE4}"/>
              </a:ext>
            </a:extLst>
          </p:cNvPr>
          <p:cNvSpPr txBox="1"/>
          <p:nvPr/>
        </p:nvSpPr>
        <p:spPr>
          <a:xfrm>
            <a:off x="10956131" y="7691387"/>
            <a:ext cx="6548438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공통 코드 테이블 분리</a:t>
            </a:r>
            <a:endParaRPr lang="en-US" altLang="ko-KR" sz="240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테이블끼리는 </a:t>
            </a:r>
            <a:r>
              <a:rPr lang="en-US" altLang="ko-KR" sz="24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UUID</a:t>
            </a:r>
            <a:r>
              <a:rPr lang="ko-KR" altLang="en-US" sz="24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생성된 </a:t>
            </a:r>
            <a:r>
              <a:rPr lang="en-US" altLang="ko-KR" sz="24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_ID</a:t>
            </a:r>
            <a:r>
              <a:rPr lang="ko-KR" altLang="en-US" sz="24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조인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A24851-7A86-F504-FB9C-8D7847C498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2476108"/>
            <a:ext cx="8496300" cy="275635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89B834-99AE-9953-6605-38F7F15B4321}"/>
              </a:ext>
            </a:extLst>
          </p:cNvPr>
          <p:cNvSpPr/>
          <p:nvPr/>
        </p:nvSpPr>
        <p:spPr>
          <a:xfrm>
            <a:off x="10744200" y="4454919"/>
            <a:ext cx="4038600" cy="155182"/>
          </a:xfrm>
          <a:prstGeom prst="rect">
            <a:avLst/>
          </a:prstGeom>
          <a:solidFill>
            <a:srgbClr val="00B0F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8D7888-C04C-BD04-A553-3620B21BF73F}"/>
              </a:ext>
            </a:extLst>
          </p:cNvPr>
          <p:cNvSpPr/>
          <p:nvPr/>
        </p:nvSpPr>
        <p:spPr>
          <a:xfrm>
            <a:off x="8039100" y="8847899"/>
            <a:ext cx="2400300" cy="216667"/>
          </a:xfrm>
          <a:prstGeom prst="rect">
            <a:avLst/>
          </a:prstGeom>
          <a:solidFill>
            <a:srgbClr val="00B0F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327954-6D4E-3FF1-E6DB-AEE40BD16806}"/>
              </a:ext>
            </a:extLst>
          </p:cNvPr>
          <p:cNvSpPr/>
          <p:nvPr/>
        </p:nvSpPr>
        <p:spPr>
          <a:xfrm>
            <a:off x="9448800" y="4454919"/>
            <a:ext cx="1295400" cy="155182"/>
          </a:xfrm>
          <a:prstGeom prst="rect">
            <a:avLst/>
          </a:prstGeom>
          <a:solidFill>
            <a:schemeClr val="accent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CE94BC-71CA-A254-2CDC-43E6D3B63806}"/>
              </a:ext>
            </a:extLst>
          </p:cNvPr>
          <p:cNvSpPr/>
          <p:nvPr/>
        </p:nvSpPr>
        <p:spPr>
          <a:xfrm>
            <a:off x="13411200" y="6572216"/>
            <a:ext cx="3505200" cy="171483"/>
          </a:xfrm>
          <a:prstGeom prst="rect">
            <a:avLst/>
          </a:prstGeom>
          <a:solidFill>
            <a:schemeClr val="accent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4698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07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팀원 소감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7A5689-378E-392E-1113-2DC33B1C4333}"/>
              </a:ext>
            </a:extLst>
          </p:cNvPr>
          <p:cNvGrpSpPr/>
          <p:nvPr/>
        </p:nvGrpSpPr>
        <p:grpSpPr>
          <a:xfrm>
            <a:off x="812800" y="1104900"/>
            <a:ext cx="16675097" cy="7785098"/>
            <a:chOff x="709706" y="2781300"/>
            <a:chExt cx="4941797" cy="6294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38E16B-6E71-6FC8-52D9-66F39DB9432E}"/>
                </a:ext>
              </a:extLst>
            </p:cNvPr>
            <p:cNvSpPr/>
            <p:nvPr/>
          </p:nvSpPr>
          <p:spPr>
            <a:xfrm>
              <a:off x="711199" y="2781300"/>
              <a:ext cx="4940304" cy="701680"/>
            </a:xfrm>
            <a:prstGeom prst="rect">
              <a:avLst/>
            </a:prstGeom>
            <a:solidFill>
              <a:srgbClr val="DFF0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49235F-D548-1008-11BF-74495071B745}"/>
                </a:ext>
              </a:extLst>
            </p:cNvPr>
            <p:cNvSpPr txBox="1"/>
            <p:nvPr/>
          </p:nvSpPr>
          <p:spPr>
            <a:xfrm>
              <a:off x="710453" y="2895736"/>
              <a:ext cx="4940304" cy="47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조현우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8C53F8-E361-5119-14E7-2101D41950F3}"/>
                </a:ext>
              </a:extLst>
            </p:cNvPr>
            <p:cNvSpPr/>
            <p:nvPr/>
          </p:nvSpPr>
          <p:spPr>
            <a:xfrm>
              <a:off x="709706" y="3482980"/>
              <a:ext cx="4940304" cy="5592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B8FE4DB5-9C62-177D-2031-8AB082B027B1}"/>
                </a:ext>
              </a:extLst>
            </p:cNvPr>
            <p:cNvSpPr txBox="1"/>
            <p:nvPr/>
          </p:nvSpPr>
          <p:spPr>
            <a:xfrm>
              <a:off x="830146" y="3597415"/>
              <a:ext cx="4742319" cy="53448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49400"/>
                </a:lnSpc>
              </a:pPr>
              <a:r>
                <a:rPr lang="en-US" altLang="ko-KR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전체 구조를 설계하고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공통 컴포넌트 및 테이블을 작성하는 과정은 쉽지 않았습니다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일정 수준의 구조가 갖춰진 이후 개발에 착수하면서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전반이 예상보다 훨씬 복잡하다는 점을 체감할 수 있었습니다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lvl="0">
                <a:lnSpc>
                  <a:spcPct val="149400"/>
                </a:lnSpc>
              </a:pP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특히 담당했던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AI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시세 예측 기능에서는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Python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기반의 모델과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Java(Spring Boot)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간의</a:t>
              </a: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연동 지점을 설정하는 데 많은 시간이 소요되었고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</a:t>
              </a:r>
            </a:p>
            <a:p>
              <a:pPr lvl="0">
                <a:lnSpc>
                  <a:spcPct val="149400"/>
                </a:lnSpc>
              </a:pP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JWT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기반 로그인 인증 처리 역시 구현 과정에서 여러 번 시행착오를 겪으며 해결했던 점이 기억에 남습니다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lvl="0">
                <a:lnSpc>
                  <a:spcPct val="149400"/>
                </a:lnSpc>
              </a:pP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또한 이번 프로젝트를 통해 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React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처음으로 본격적으로 활용해 보았으며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</a:t>
              </a: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초기에는 구조 설계에 다소 어려움을 겪었지만 점차 익숙해지면서 프론트엔드 개발에 대한 이해도를 높일 수 있었습니다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lvl="0">
                <a:lnSpc>
                  <a:spcPct val="149400"/>
                </a:lnSpc>
              </a:pP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완벽하지는 않았지만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AI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예측 구현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JWT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인증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결제 연동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공통 구조 설계 등</a:t>
              </a:r>
            </a:p>
            <a:p>
              <a:pPr lvl="0">
                <a:lnSpc>
                  <a:spcPct val="149400"/>
                </a:lnSpc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다양한 기술을 직접 다뤄보며 경험을 쌓을 수 있었다는 점에서 의미 있는 프로젝트였습니다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en-US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003B9E8-B821-356A-27F6-CAFFB96AF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6568" y="8004900"/>
            <a:ext cx="146149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404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991100"/>
            <a:ext cx="162306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83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sz="83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812800" y="749300"/>
            <a:ext cx="16675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2133600"/>
            <a:ext cx="1765300" cy="19177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0DE4544-5828-C8AF-0309-77608E2D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8128002"/>
            <a:ext cx="16675100" cy="698498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B69A92F6-ADDF-0B5B-4A20-2DE32E210F55}"/>
              </a:ext>
            </a:extLst>
          </p:cNvPr>
          <p:cNvSpPr txBox="1"/>
          <p:nvPr/>
        </p:nvSpPr>
        <p:spPr>
          <a:xfrm>
            <a:off x="5232400" y="8153400"/>
            <a:ext cx="7835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200" b="0" i="0" u="none" strike="noStrik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3200" b="0" i="0" u="none" strike="noStrike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 </a:t>
            </a:r>
            <a:r>
              <a:rPr lang="en-US" altLang="ko-KR" sz="3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YH (</a:t>
            </a:r>
            <a:r>
              <a:rPr lang="ko-KR" altLang="en-US" sz="3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영근이형</a:t>
            </a:r>
            <a:r>
              <a:rPr lang="en-US" altLang="ko-KR" sz="3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sz="3200" b="0" i="0" u="none" strike="noStrike">
              <a:solidFill>
                <a:srgbClr val="FFFF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C42CC13-EFEE-6DCC-7F58-E29949342952}"/>
              </a:ext>
            </a:extLst>
          </p:cNvPr>
          <p:cNvSpPr txBox="1"/>
          <p:nvPr/>
        </p:nvSpPr>
        <p:spPr>
          <a:xfrm>
            <a:off x="12052300" y="901700"/>
            <a:ext cx="5422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2025. 07. 28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35F0540-09C6-5633-8D50-D0CB357726BF}"/>
              </a:ext>
            </a:extLst>
          </p:cNvPr>
          <p:cNvSpPr txBox="1"/>
          <p:nvPr/>
        </p:nvSpPr>
        <p:spPr>
          <a:xfrm>
            <a:off x="6432550" y="9118600"/>
            <a:ext cx="5422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정지윤</a:t>
            </a:r>
            <a:r>
              <a:rPr lang="en-US" alt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유영근</a:t>
            </a:r>
            <a:r>
              <a:rPr lang="en-US" alt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윤서하</a:t>
            </a:r>
            <a:r>
              <a:rPr lang="en-US" altLang="ko-KR" sz="28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조현우</a:t>
            </a:r>
            <a:endParaRPr lang="en-US" sz="2800" b="0" i="0" u="none" strike="noStrike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 (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공통테이블</a:t>
            </a: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4708C2-1D46-6063-7836-D921869B21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6" t="63892" r="4917" b="1490"/>
          <a:stretch/>
        </p:blipFill>
        <p:spPr>
          <a:xfrm>
            <a:off x="9372600" y="2517532"/>
            <a:ext cx="8325608" cy="5038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4A6DAE-8DC4-4E65-FDDF-EA475B606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3" t="1490" r="768" b="55319"/>
          <a:stretch/>
        </p:blipFill>
        <p:spPr>
          <a:xfrm>
            <a:off x="779943" y="2517531"/>
            <a:ext cx="7602057" cy="503896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55BC43-BF61-2EBB-CA06-AB2BF654E33D}"/>
              </a:ext>
            </a:extLst>
          </p:cNvPr>
          <p:cNvGrpSpPr/>
          <p:nvPr/>
        </p:nvGrpSpPr>
        <p:grpSpPr>
          <a:xfrm>
            <a:off x="8382000" y="4890962"/>
            <a:ext cx="990600" cy="292098"/>
            <a:chOff x="8382000" y="4890962"/>
            <a:chExt cx="990600" cy="292098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3B7BC01-69DE-9DF5-A501-4D3FD8C6A1FC}"/>
                </a:ext>
              </a:extLst>
            </p:cNvPr>
            <p:cNvCxnSpPr>
              <a:cxnSpLocks/>
              <a:stCxn id="7" idx="1"/>
              <a:endCxn id="8" idx="3"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EB48DF-39EF-A0A1-2972-9804973FC863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2C9E653-A6FE-6170-4D7A-6E570B2F23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6304A45-6A53-5F71-55EE-865B45B1B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531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 (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</a:t>
            </a: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55BC43-BF61-2EBB-CA06-AB2BF654E33D}"/>
              </a:ext>
            </a:extLst>
          </p:cNvPr>
          <p:cNvGrpSpPr/>
          <p:nvPr/>
        </p:nvGrpSpPr>
        <p:grpSpPr>
          <a:xfrm rot="10800000">
            <a:off x="5721350" y="4510882"/>
            <a:ext cx="990600" cy="292098"/>
            <a:chOff x="8382000" y="4890962"/>
            <a:chExt cx="990600" cy="292098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3B7BC01-69DE-9DF5-A501-4D3FD8C6A1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EB48DF-39EF-A0A1-2972-9804973FC863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2C9E653-A6FE-6170-4D7A-6E570B2F23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6304A45-6A53-5F71-55EE-865B45B1B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A9517AE-EC4F-16A7-14A0-2BDCA3ADB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7" t="1090" r="1453" b="82452"/>
          <a:stretch/>
        </p:blipFill>
        <p:spPr>
          <a:xfrm>
            <a:off x="539750" y="3123406"/>
            <a:ext cx="5257800" cy="3067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D58B3E-30CD-538A-7127-D1CE079A76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4" t="66255" r="1053" b="727"/>
          <a:stretch/>
        </p:blipFill>
        <p:spPr>
          <a:xfrm>
            <a:off x="12415339" y="1918610"/>
            <a:ext cx="5133692" cy="6293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93846B-B406-A4B1-5AB1-2C424F8DB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8" t="25938" r="817" b="53619"/>
          <a:stretch/>
        </p:blipFill>
        <p:spPr>
          <a:xfrm>
            <a:off x="6737350" y="3086100"/>
            <a:ext cx="4775200" cy="309171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126C74-947B-9A2B-06BC-582AC3EDAF23}"/>
              </a:ext>
            </a:extLst>
          </p:cNvPr>
          <p:cNvGrpSpPr/>
          <p:nvPr/>
        </p:nvGrpSpPr>
        <p:grpSpPr>
          <a:xfrm rot="10800000">
            <a:off x="11537950" y="3924298"/>
            <a:ext cx="806450" cy="295073"/>
            <a:chOff x="8382000" y="4890962"/>
            <a:chExt cx="990600" cy="292098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15F6AF0-A0DA-F80D-69AE-15E6840C26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EC66B38-CD2B-3A2B-D90E-FB1899B1D42E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91668E-1265-D7C8-B85D-C8E7F856B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9E376B6-CAF8-FD10-F047-E3F5A836B0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9D8BD4-1D95-F55D-580D-EA75056FE9A6}"/>
              </a:ext>
            </a:extLst>
          </p:cNvPr>
          <p:cNvGrpSpPr/>
          <p:nvPr/>
        </p:nvGrpSpPr>
        <p:grpSpPr>
          <a:xfrm>
            <a:off x="18826843" y="2359824"/>
            <a:ext cx="990600" cy="292098"/>
            <a:chOff x="15011400" y="4997451"/>
            <a:chExt cx="990600" cy="29209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21093D-8944-1A79-EDAB-2E6A822ABB40}"/>
                </a:ext>
              </a:extLst>
            </p:cNvPr>
            <p:cNvGrpSpPr/>
            <p:nvPr/>
          </p:nvGrpSpPr>
          <p:grpSpPr>
            <a:xfrm>
              <a:off x="15011400" y="4997451"/>
              <a:ext cx="990600" cy="292098"/>
              <a:chOff x="8382000" y="4890962"/>
              <a:chExt cx="990600" cy="292098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8B631BF0-5923-138B-F8CA-6E0D61C34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82000" y="5037012"/>
                <a:ext cx="990600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08C7937-45DB-154B-D44B-FD28D01A86C4}"/>
                  </a:ext>
                </a:extLst>
              </p:cNvPr>
              <p:cNvCxnSpPr/>
              <p:nvPr/>
            </p:nvCxnSpPr>
            <p:spPr>
              <a:xfrm>
                <a:off x="8534400" y="4890962"/>
                <a:ext cx="0" cy="29209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49DB893-887D-07C0-172D-7A48B089102F}"/>
                </a:ext>
              </a:extLst>
            </p:cNvPr>
            <p:cNvCxnSpPr/>
            <p:nvPr/>
          </p:nvCxnSpPr>
          <p:spPr>
            <a:xfrm>
              <a:off x="15087600" y="4997451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D6DBF5B-86B3-80CB-F950-311F863C9EEF}"/>
              </a:ext>
            </a:extLst>
          </p:cNvPr>
          <p:cNvGrpSpPr/>
          <p:nvPr/>
        </p:nvGrpSpPr>
        <p:grpSpPr>
          <a:xfrm rot="218355">
            <a:off x="18494086" y="876021"/>
            <a:ext cx="806450" cy="471891"/>
            <a:chOff x="8382000" y="4890962"/>
            <a:chExt cx="990600" cy="292098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F830F88-340F-743C-EBC2-442C91BBC6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C005FDC-F930-1A93-CDAA-C2A26BED9EC4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491F7DB-0B0E-82CA-31D7-DF2EE121D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49E35F3-3B0B-A7AC-7978-FDEEB1D8E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E1B8342-AB37-4D26-7AE6-852BF4005AD1}"/>
              </a:ext>
            </a:extLst>
          </p:cNvPr>
          <p:cNvGrpSpPr/>
          <p:nvPr/>
        </p:nvGrpSpPr>
        <p:grpSpPr>
          <a:xfrm rot="10800000">
            <a:off x="11552011" y="4338329"/>
            <a:ext cx="806449" cy="295074"/>
            <a:chOff x="8382000" y="4890962"/>
            <a:chExt cx="990600" cy="292098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9A6F6BB-1EFE-1DF4-0531-C5562764C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9F1BE1A-22A1-2B19-FFDB-5C6AA28644A9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2C9B0F-F172-615D-A1EE-30C96D9BE3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955AC69-A2F8-38AA-1EA3-0515B2D69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A95F1-B5DD-0DC7-FD99-46F878C2E85B}"/>
              </a:ext>
            </a:extLst>
          </p:cNvPr>
          <p:cNvGrpSpPr/>
          <p:nvPr/>
        </p:nvGrpSpPr>
        <p:grpSpPr>
          <a:xfrm rot="10800000">
            <a:off x="11537950" y="4776015"/>
            <a:ext cx="820510" cy="295075"/>
            <a:chOff x="15011400" y="4997451"/>
            <a:chExt cx="990600" cy="29209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D90E1FF-FF34-8DA7-D480-929949DD66A7}"/>
                </a:ext>
              </a:extLst>
            </p:cNvPr>
            <p:cNvGrpSpPr/>
            <p:nvPr/>
          </p:nvGrpSpPr>
          <p:grpSpPr>
            <a:xfrm>
              <a:off x="15011400" y="4997451"/>
              <a:ext cx="990600" cy="292098"/>
              <a:chOff x="8382000" y="4890962"/>
              <a:chExt cx="990600" cy="292098"/>
            </a:xfrm>
          </p:grpSpPr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2E18CA6B-8573-B837-7D7D-BBB9A765FA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82000" y="5037012"/>
                <a:ext cx="990600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53907FE-D2EE-9DB4-2844-F20A466EAB7C}"/>
                  </a:ext>
                </a:extLst>
              </p:cNvPr>
              <p:cNvCxnSpPr/>
              <p:nvPr/>
            </p:nvCxnSpPr>
            <p:spPr>
              <a:xfrm>
                <a:off x="8534400" y="4890962"/>
                <a:ext cx="0" cy="29209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FB8EF0-48AC-4360-A0C7-6F4AF887597A}"/>
                </a:ext>
              </a:extLst>
            </p:cNvPr>
            <p:cNvCxnSpPr/>
            <p:nvPr/>
          </p:nvCxnSpPr>
          <p:spPr>
            <a:xfrm>
              <a:off x="15087600" y="4997451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214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400" y="860862"/>
            <a:ext cx="1447800" cy="939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285750" indent="-285750">
              <a:lnSpc>
                <a:spcPct val="149400"/>
              </a:lnSpc>
              <a:buFont typeface="Arial" panose="020B0604020202020204" pitchFamily="34" charset="0"/>
              <a:buChar char="•"/>
              <a:defRPr sz="1600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4800"/>
              <a:t>목차</a:t>
            </a:r>
            <a:endParaRPr lang="en-US" sz="48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49300"/>
            <a:ext cx="166751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444AA1-E039-2FE6-9B20-1F7FB2279813}"/>
              </a:ext>
            </a:extLst>
          </p:cNvPr>
          <p:cNvGrpSpPr/>
          <p:nvPr/>
        </p:nvGrpSpPr>
        <p:grpSpPr>
          <a:xfrm>
            <a:off x="2895600" y="952501"/>
            <a:ext cx="6680200" cy="1879600"/>
            <a:chOff x="1511300" y="3644900"/>
            <a:chExt cx="6680200" cy="18796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0" y="3644900"/>
              <a:ext cx="6489700" cy="8509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463800" y="4051300"/>
              <a:ext cx="5727700" cy="1473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285750" lvl="0" indent="-285750" algn="l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사이트 소개</a:t>
              </a:r>
              <a:endParaRPr lang="en-US" altLang="ko-KR" sz="1600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lvl="0" indent="-285750" algn="l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u="none" strike="noStrike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추진배경</a:t>
              </a:r>
              <a:endParaRPr lang="en-US" altLang="ko-KR" sz="1600" b="0" i="0" u="none" strike="noStrike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lvl="0" indent="-285750" algn="l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주요 기능</a:t>
              </a:r>
              <a:endParaRPr lang="en-US" altLang="ko-KR" sz="1600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lvl="0" indent="-285750" algn="l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u="none" strike="noStrike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목표 및 기대효과</a:t>
              </a:r>
              <a:endParaRPr lang="ko-KR" sz="1600" b="0" i="0" u="none" strike="noStrike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87500" y="3769160"/>
              <a:ext cx="698501" cy="508001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  <a:defRPr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sz="2800"/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470150" y="368935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en-US" altLang="ko-KR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 </a:t>
              </a:r>
              <a:r>
                <a:rPr lang="ko-KR" altLang="en-US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동기</a:t>
              </a:r>
              <a:endParaRPr 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7132308-C22F-890C-0731-2240BE42C23D}"/>
              </a:ext>
            </a:extLst>
          </p:cNvPr>
          <p:cNvGrpSpPr/>
          <p:nvPr/>
        </p:nvGrpSpPr>
        <p:grpSpPr>
          <a:xfrm>
            <a:off x="2895600" y="3162300"/>
            <a:ext cx="6680200" cy="1587499"/>
            <a:chOff x="1511300" y="3644900"/>
            <a:chExt cx="6680200" cy="1587499"/>
          </a:xfrm>
        </p:grpSpPr>
        <p:pic>
          <p:nvPicPr>
            <p:cNvPr id="48" name="Picture 7">
              <a:extLst>
                <a:ext uri="{FF2B5EF4-FFF2-40B4-BE49-F238E27FC236}">
                  <a16:creationId xmlns:a16="http://schemas.microsoft.com/office/drawing/2014/main" id="{C2BB3F21-9F30-3A5B-5211-A5B7D185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0" y="3644900"/>
              <a:ext cx="6489700" cy="850900"/>
            </a:xfrm>
            <a:prstGeom prst="rect">
              <a:avLst/>
            </a:prstGeom>
          </p:spPr>
        </p:pic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5C2CA115-6254-BC66-F545-386D9B3613EF}"/>
                </a:ext>
              </a:extLst>
            </p:cNvPr>
            <p:cNvSpPr txBox="1"/>
            <p:nvPr/>
          </p:nvSpPr>
          <p:spPr>
            <a:xfrm>
              <a:off x="2463800" y="4051300"/>
              <a:ext cx="5727700" cy="1181099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  <a:defRPr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ko-KR" altLang="en-US"/>
                <a:t>메뉴 구조도</a:t>
              </a:r>
              <a:endParaRPr lang="en-US" altLang="ko-KR"/>
            </a:p>
            <a:p>
              <a:r>
                <a:rPr lang="ko-KR" altLang="en-US"/>
                <a:t>역할 분담</a:t>
              </a:r>
              <a:endParaRPr lang="en-US" altLang="ko-KR"/>
            </a:p>
            <a:p>
              <a:r>
                <a:rPr lang="en-US" altLang="ko-KR"/>
                <a:t>WBS</a:t>
              </a:r>
            </a:p>
          </p:txBody>
        </p:sp>
        <p:sp>
          <p:nvSpPr>
            <p:cNvPr id="50" name="TextBox 9">
              <a:extLst>
                <a:ext uri="{FF2B5EF4-FFF2-40B4-BE49-F238E27FC236}">
                  <a16:creationId xmlns:a16="http://schemas.microsoft.com/office/drawing/2014/main" id="{0F5DC47B-A8B4-8784-1103-A27158DD428C}"/>
                </a:ext>
              </a:extLst>
            </p:cNvPr>
            <p:cNvSpPr txBox="1"/>
            <p:nvPr/>
          </p:nvSpPr>
          <p:spPr>
            <a:xfrm>
              <a:off x="1518058" y="3771143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indent="0" algn="ctr">
                <a:lnSpc>
                  <a:spcPct val="149400"/>
                </a:lnSpc>
                <a:buFont typeface="Arial" panose="020B0604020202020204" pitchFamily="34" charset="0"/>
                <a:buNone/>
                <a:defRPr sz="28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/>
                <a:t>02</a:t>
              </a: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184D7BDD-7CF0-EC37-2017-8329025A9AE5}"/>
                </a:ext>
              </a:extLst>
            </p:cNvPr>
            <p:cNvSpPr txBox="1"/>
            <p:nvPr/>
          </p:nvSpPr>
          <p:spPr>
            <a:xfrm>
              <a:off x="2470150" y="368935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en-US" altLang="ko-KR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</a:t>
              </a:r>
              <a:r>
                <a:rPr lang="ko-KR" altLang="en-US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설계</a:t>
              </a:r>
              <a:endParaRPr 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760C10D-3253-D403-85D2-4B8E5FA65A2D}"/>
              </a:ext>
            </a:extLst>
          </p:cNvPr>
          <p:cNvGrpSpPr/>
          <p:nvPr/>
        </p:nvGrpSpPr>
        <p:grpSpPr>
          <a:xfrm>
            <a:off x="2921000" y="5372099"/>
            <a:ext cx="6680200" cy="1879600"/>
            <a:chOff x="1511300" y="3644900"/>
            <a:chExt cx="6680200" cy="1879600"/>
          </a:xfrm>
        </p:grpSpPr>
        <p:pic>
          <p:nvPicPr>
            <p:cNvPr id="53" name="Picture 7">
              <a:extLst>
                <a:ext uri="{FF2B5EF4-FFF2-40B4-BE49-F238E27FC236}">
                  <a16:creationId xmlns:a16="http://schemas.microsoft.com/office/drawing/2014/main" id="{6E8025F5-007C-B5E9-A9BE-A8013122C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0" y="3644900"/>
              <a:ext cx="6489700" cy="850900"/>
            </a:xfrm>
            <a:prstGeom prst="rect">
              <a:avLst/>
            </a:prstGeom>
          </p:spPr>
        </p:pic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B5230CAF-F929-41DE-EBCF-B26C93AAF586}"/>
                </a:ext>
              </a:extLst>
            </p:cNvPr>
            <p:cNvSpPr txBox="1"/>
            <p:nvPr/>
          </p:nvSpPr>
          <p:spPr>
            <a:xfrm>
              <a:off x="2463800" y="4051300"/>
              <a:ext cx="5727700" cy="1473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툴</a:t>
              </a:r>
              <a:endParaRPr lang="en-US" altLang="ko-KR" sz="1600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시스템 환경</a:t>
              </a:r>
              <a:endParaRPr lang="en-US" altLang="ko-KR" sz="1600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DB </a:t>
              </a:r>
              <a:r>
                <a:rPr lang="ko-KR" altLang="en-US"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구조</a:t>
              </a:r>
              <a:endParaRPr lang="en-US" altLang="ko-KR" sz="1600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작업폴더 구조</a:t>
              </a:r>
              <a:endParaRPr lang="en-US" altLang="ko-KR" sz="1600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49A0AFD2-12C1-01A7-E899-A0063FD58249}"/>
                </a:ext>
              </a:extLst>
            </p:cNvPr>
            <p:cNvSpPr txBox="1"/>
            <p:nvPr/>
          </p:nvSpPr>
          <p:spPr>
            <a:xfrm>
              <a:off x="1511300" y="3752851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indent="0" algn="ctr">
                <a:lnSpc>
                  <a:spcPct val="149400"/>
                </a:lnSpc>
                <a:buFont typeface="Arial" panose="020B0604020202020204" pitchFamily="34" charset="0"/>
                <a:buNone/>
                <a:defRPr sz="28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/>
                <a:t>03</a:t>
              </a:r>
            </a:p>
          </p:txBody>
        </p:sp>
        <p:sp>
          <p:nvSpPr>
            <p:cNvPr id="56" name="TextBox 10">
              <a:extLst>
                <a:ext uri="{FF2B5EF4-FFF2-40B4-BE49-F238E27FC236}">
                  <a16:creationId xmlns:a16="http://schemas.microsoft.com/office/drawing/2014/main" id="{BD90C7AE-B998-9CA7-2DA8-3A75B25A07A0}"/>
                </a:ext>
              </a:extLst>
            </p:cNvPr>
            <p:cNvSpPr txBox="1"/>
            <p:nvPr/>
          </p:nvSpPr>
          <p:spPr>
            <a:xfrm>
              <a:off x="2470150" y="368935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en-US" altLang="ko-KR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</a:t>
              </a:r>
              <a:r>
                <a:rPr lang="en-US" altLang="ko-KR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</a:t>
              </a:r>
              <a:r>
                <a:rPr lang="ko-KR" altLang="en-US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환경</a:t>
              </a:r>
              <a:endParaRPr 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0895A60-DBB4-453C-38FF-B00384A7BE72}"/>
              </a:ext>
            </a:extLst>
          </p:cNvPr>
          <p:cNvGrpSpPr/>
          <p:nvPr/>
        </p:nvGrpSpPr>
        <p:grpSpPr>
          <a:xfrm>
            <a:off x="2921000" y="7673156"/>
            <a:ext cx="6680200" cy="1041401"/>
            <a:chOff x="1511300" y="3644900"/>
            <a:chExt cx="6680200" cy="1041401"/>
          </a:xfrm>
        </p:grpSpPr>
        <p:pic>
          <p:nvPicPr>
            <p:cNvPr id="58" name="Picture 7">
              <a:extLst>
                <a:ext uri="{FF2B5EF4-FFF2-40B4-BE49-F238E27FC236}">
                  <a16:creationId xmlns:a16="http://schemas.microsoft.com/office/drawing/2014/main" id="{7C58A829-48E5-B6B4-BBEA-8D0DAC393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0" y="3644900"/>
              <a:ext cx="6489700" cy="850900"/>
            </a:xfrm>
            <a:prstGeom prst="rect">
              <a:avLst/>
            </a:prstGeom>
          </p:spPr>
        </p:pic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3D22B13C-CE0E-2DEF-2D9C-90CF53BE8F93}"/>
                </a:ext>
              </a:extLst>
            </p:cNvPr>
            <p:cNvSpPr txBox="1"/>
            <p:nvPr/>
          </p:nvSpPr>
          <p:spPr>
            <a:xfrm>
              <a:off x="2463800" y="4051301"/>
              <a:ext cx="5727700" cy="6350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  <a:defRPr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ko-KR" altLang="en-US"/>
                <a:t>사용자</a:t>
              </a:r>
              <a:endParaRPr lang="en-US" altLang="ko-KR"/>
            </a:p>
            <a:p>
              <a:r>
                <a:rPr lang="ko-KR" altLang="en-US"/>
                <a:t>관리자</a:t>
              </a:r>
              <a:endParaRPr lang="en-US" altLang="ko-KR"/>
            </a:p>
          </p:txBody>
        </p: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5F553B99-C414-ED76-0293-2A6CD65F817A}"/>
                </a:ext>
              </a:extLst>
            </p:cNvPr>
            <p:cNvSpPr txBox="1"/>
            <p:nvPr/>
          </p:nvSpPr>
          <p:spPr>
            <a:xfrm>
              <a:off x="1511300" y="377825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indent="0" algn="ctr">
                <a:lnSpc>
                  <a:spcPct val="149400"/>
                </a:lnSpc>
                <a:buFont typeface="Arial" panose="020B0604020202020204" pitchFamily="34" charset="0"/>
                <a:buNone/>
                <a:defRPr sz="28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/>
                <a:t>04</a:t>
              </a:r>
            </a:p>
          </p:txBody>
        </p:sp>
        <p:sp>
          <p:nvSpPr>
            <p:cNvPr id="61" name="TextBox 10">
              <a:extLst>
                <a:ext uri="{FF2B5EF4-FFF2-40B4-BE49-F238E27FC236}">
                  <a16:creationId xmlns:a16="http://schemas.microsoft.com/office/drawing/2014/main" id="{350AABA5-5A14-7598-A0C9-7D6A341347AC}"/>
                </a:ext>
              </a:extLst>
            </p:cNvPr>
            <p:cNvSpPr txBox="1"/>
            <p:nvPr/>
          </p:nvSpPr>
          <p:spPr>
            <a:xfrm>
              <a:off x="2470150" y="368935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en-US" altLang="ko-KR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4. </a:t>
              </a:r>
              <a:r>
                <a:rPr lang="ko-KR" altLang="en-US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업무흐름도</a:t>
              </a:r>
              <a:endParaRPr 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2B6FF9E-5134-B7CE-9C02-E4E988F65E80}"/>
              </a:ext>
            </a:extLst>
          </p:cNvPr>
          <p:cNvGrpSpPr/>
          <p:nvPr/>
        </p:nvGrpSpPr>
        <p:grpSpPr>
          <a:xfrm>
            <a:off x="10617200" y="952501"/>
            <a:ext cx="6680200" cy="1176845"/>
            <a:chOff x="1511300" y="3644900"/>
            <a:chExt cx="6680200" cy="1176845"/>
          </a:xfrm>
        </p:grpSpPr>
        <p:pic>
          <p:nvPicPr>
            <p:cNvPr id="63" name="Picture 7">
              <a:extLst>
                <a:ext uri="{FF2B5EF4-FFF2-40B4-BE49-F238E27FC236}">
                  <a16:creationId xmlns:a16="http://schemas.microsoft.com/office/drawing/2014/main" id="{E48A6030-CEE7-4213-4499-31D05382C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0" y="3644900"/>
              <a:ext cx="6489700" cy="850900"/>
            </a:xfrm>
            <a:prstGeom prst="rect">
              <a:avLst/>
            </a:prstGeom>
          </p:spPr>
        </p:pic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24F0DC78-6C6E-CF49-BB89-3E33587B6342}"/>
                </a:ext>
              </a:extLst>
            </p:cNvPr>
            <p:cNvSpPr txBox="1"/>
            <p:nvPr/>
          </p:nvSpPr>
          <p:spPr>
            <a:xfrm>
              <a:off x="2463800" y="4051300"/>
              <a:ext cx="5727700" cy="77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285750" lvl="0" indent="-285750" algn="l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기능상세</a:t>
              </a:r>
              <a:endParaRPr lang="en-US" altLang="ko-KR" sz="1600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lvl="0" indent="-285750" algn="l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u="none" strike="noStrike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트러블슈팅</a:t>
              </a:r>
              <a:endParaRPr lang="en-US" altLang="ko-KR" sz="1600" b="0" i="0" u="none" strike="noStrike">
                <a:solidFill>
                  <a:srgbClr val="000000">
                    <a:alpha val="74902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723BCC4E-A17D-81F2-A2E4-5EC1063E475F}"/>
                </a:ext>
              </a:extLst>
            </p:cNvPr>
            <p:cNvSpPr txBox="1"/>
            <p:nvPr/>
          </p:nvSpPr>
          <p:spPr>
            <a:xfrm>
              <a:off x="1511300" y="377825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indent="0" algn="ctr">
                <a:lnSpc>
                  <a:spcPct val="149400"/>
                </a:lnSpc>
                <a:buFont typeface="Arial" panose="020B0604020202020204" pitchFamily="34" charset="0"/>
                <a:buNone/>
                <a:defRPr sz="28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/>
                <a:t>05</a:t>
              </a:r>
            </a:p>
          </p:txBody>
        </p:sp>
        <p:sp>
          <p:nvSpPr>
            <p:cNvPr id="66" name="TextBox 10">
              <a:extLst>
                <a:ext uri="{FF2B5EF4-FFF2-40B4-BE49-F238E27FC236}">
                  <a16:creationId xmlns:a16="http://schemas.microsoft.com/office/drawing/2014/main" id="{DB265125-3E73-1AAB-1B4C-C50799C5D56A}"/>
                </a:ext>
              </a:extLst>
            </p:cNvPr>
            <p:cNvSpPr txBox="1"/>
            <p:nvPr/>
          </p:nvSpPr>
          <p:spPr>
            <a:xfrm>
              <a:off x="2470150" y="368935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en-US" altLang="ko-KR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</a:t>
              </a:r>
              <a:r>
                <a:rPr lang="en-US" altLang="ko-KR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</a:t>
              </a:r>
              <a:r>
                <a:rPr lang="ko-KR" altLang="en-US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 상세</a:t>
              </a:r>
              <a:endParaRPr 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540C213-8AC5-1C5D-271C-38D33D8BCAB8}"/>
              </a:ext>
            </a:extLst>
          </p:cNvPr>
          <p:cNvGrpSpPr/>
          <p:nvPr/>
        </p:nvGrpSpPr>
        <p:grpSpPr>
          <a:xfrm>
            <a:off x="10642600" y="3206226"/>
            <a:ext cx="6680200" cy="1879600"/>
            <a:chOff x="1511300" y="3644900"/>
            <a:chExt cx="6680200" cy="1879600"/>
          </a:xfrm>
        </p:grpSpPr>
        <p:pic>
          <p:nvPicPr>
            <p:cNvPr id="68" name="Picture 7">
              <a:extLst>
                <a:ext uri="{FF2B5EF4-FFF2-40B4-BE49-F238E27FC236}">
                  <a16:creationId xmlns:a16="http://schemas.microsoft.com/office/drawing/2014/main" id="{CC808A64-54FD-9B0D-8F8C-966BE49AC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0" y="3644900"/>
              <a:ext cx="6489700" cy="850900"/>
            </a:xfrm>
            <a:prstGeom prst="rect">
              <a:avLst/>
            </a:prstGeom>
          </p:spPr>
        </p:pic>
        <p:sp>
          <p:nvSpPr>
            <p:cNvPr id="69" name="TextBox 8">
              <a:extLst>
                <a:ext uri="{FF2B5EF4-FFF2-40B4-BE49-F238E27FC236}">
                  <a16:creationId xmlns:a16="http://schemas.microsoft.com/office/drawing/2014/main" id="{1667C3D7-F3BF-4C6F-0C64-22B5D2F1C89B}"/>
                </a:ext>
              </a:extLst>
            </p:cNvPr>
            <p:cNvSpPr txBox="1"/>
            <p:nvPr/>
          </p:nvSpPr>
          <p:spPr>
            <a:xfrm>
              <a:off x="2463800" y="4051300"/>
              <a:ext cx="5727700" cy="1473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  <a:defRPr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endParaRPr lang="en-US" altLang="ko-KR"/>
            </a:p>
          </p:txBody>
        </p:sp>
        <p:sp>
          <p:nvSpPr>
            <p:cNvPr id="70" name="TextBox 9">
              <a:extLst>
                <a:ext uri="{FF2B5EF4-FFF2-40B4-BE49-F238E27FC236}">
                  <a16:creationId xmlns:a16="http://schemas.microsoft.com/office/drawing/2014/main" id="{D4ED7FDF-A81B-2FA7-4485-7861E891DC5F}"/>
                </a:ext>
              </a:extLst>
            </p:cNvPr>
            <p:cNvSpPr txBox="1"/>
            <p:nvPr/>
          </p:nvSpPr>
          <p:spPr>
            <a:xfrm>
              <a:off x="1536700" y="3778250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indent="0" algn="ctr">
                <a:lnSpc>
                  <a:spcPct val="149400"/>
                </a:lnSpc>
                <a:buFont typeface="Arial" panose="020B0604020202020204" pitchFamily="34" charset="0"/>
                <a:buNone/>
                <a:defRPr sz="28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/>
                <a:t>06</a:t>
              </a:r>
            </a:p>
          </p:txBody>
        </p:sp>
        <p:sp>
          <p:nvSpPr>
            <p:cNvPr id="71" name="TextBox 10">
              <a:extLst>
                <a:ext uri="{FF2B5EF4-FFF2-40B4-BE49-F238E27FC236}">
                  <a16:creationId xmlns:a16="http://schemas.microsoft.com/office/drawing/2014/main" id="{478C80A5-B307-A374-26AB-DB13A35EEDE8}"/>
                </a:ext>
              </a:extLst>
            </p:cNvPr>
            <p:cNvSpPr txBox="1"/>
            <p:nvPr/>
          </p:nvSpPr>
          <p:spPr>
            <a:xfrm>
              <a:off x="2470150" y="368935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en-US" altLang="ko-KR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6</a:t>
              </a:r>
              <a:r>
                <a:rPr lang="en-US" altLang="ko-KR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</a:t>
              </a:r>
              <a:r>
                <a:rPr lang="ko-KR" altLang="en-US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보완 방안과 향후 개선안</a:t>
              </a:r>
              <a:endParaRPr 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83D03A4-9E2A-E93E-263E-A0A7793E1332}"/>
              </a:ext>
            </a:extLst>
          </p:cNvPr>
          <p:cNvGrpSpPr/>
          <p:nvPr/>
        </p:nvGrpSpPr>
        <p:grpSpPr>
          <a:xfrm>
            <a:off x="10617200" y="5372099"/>
            <a:ext cx="6680200" cy="1879600"/>
            <a:chOff x="1511300" y="3644900"/>
            <a:chExt cx="6680200" cy="1879600"/>
          </a:xfrm>
        </p:grpSpPr>
        <p:pic>
          <p:nvPicPr>
            <p:cNvPr id="73" name="Picture 7">
              <a:extLst>
                <a:ext uri="{FF2B5EF4-FFF2-40B4-BE49-F238E27FC236}">
                  <a16:creationId xmlns:a16="http://schemas.microsoft.com/office/drawing/2014/main" id="{4B290EB0-291C-7015-0CCC-8FD5627BA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0" y="3644900"/>
              <a:ext cx="6489700" cy="850900"/>
            </a:xfrm>
            <a:prstGeom prst="rect">
              <a:avLst/>
            </a:prstGeom>
          </p:spPr>
        </p:pic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A49E2770-69C7-4C2E-A256-0D28C043EF3D}"/>
                </a:ext>
              </a:extLst>
            </p:cNvPr>
            <p:cNvSpPr txBox="1"/>
            <p:nvPr/>
          </p:nvSpPr>
          <p:spPr>
            <a:xfrm>
              <a:off x="2463800" y="4051300"/>
              <a:ext cx="5727700" cy="1473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  <a:defRPr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ko-KR" altLang="en-US"/>
                <a:t>정지윤</a:t>
              </a:r>
              <a:endParaRPr lang="en-US" altLang="ko-KR"/>
            </a:p>
            <a:p>
              <a:r>
                <a:rPr lang="ko-KR" altLang="en-US"/>
                <a:t>유영근</a:t>
              </a:r>
              <a:endParaRPr lang="en-US" altLang="ko-KR"/>
            </a:p>
            <a:p>
              <a:r>
                <a:rPr lang="ko-KR" altLang="en-US"/>
                <a:t>윤서하</a:t>
              </a:r>
              <a:endParaRPr lang="en-US" altLang="ko-KR"/>
            </a:p>
            <a:p>
              <a:r>
                <a:rPr lang="ko-KR" altLang="en-US"/>
                <a:t>조현우</a:t>
              </a:r>
              <a:endParaRPr lang="en-US" altLang="ko-KR"/>
            </a:p>
          </p:txBody>
        </p:sp>
        <p:sp>
          <p:nvSpPr>
            <p:cNvPr id="75" name="TextBox 9">
              <a:extLst>
                <a:ext uri="{FF2B5EF4-FFF2-40B4-BE49-F238E27FC236}">
                  <a16:creationId xmlns:a16="http://schemas.microsoft.com/office/drawing/2014/main" id="{F83003C7-2F7B-5FC0-BD90-FEC804B6719D}"/>
                </a:ext>
              </a:extLst>
            </p:cNvPr>
            <p:cNvSpPr txBox="1"/>
            <p:nvPr/>
          </p:nvSpPr>
          <p:spPr>
            <a:xfrm>
              <a:off x="1530350" y="3767122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indent="0" algn="ctr">
                <a:lnSpc>
                  <a:spcPct val="149400"/>
                </a:lnSpc>
                <a:buFont typeface="Arial" panose="020B0604020202020204" pitchFamily="34" charset="0"/>
                <a:buNone/>
                <a:defRPr sz="28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/>
                <a:t>07</a:t>
              </a:r>
            </a:p>
          </p:txBody>
        </p:sp>
        <p:sp>
          <p:nvSpPr>
            <p:cNvPr id="76" name="TextBox 10">
              <a:extLst>
                <a:ext uri="{FF2B5EF4-FFF2-40B4-BE49-F238E27FC236}">
                  <a16:creationId xmlns:a16="http://schemas.microsoft.com/office/drawing/2014/main" id="{7CBE8599-C569-9AE3-374F-93DCA3CA8786}"/>
                </a:ext>
              </a:extLst>
            </p:cNvPr>
            <p:cNvSpPr txBox="1"/>
            <p:nvPr/>
          </p:nvSpPr>
          <p:spPr>
            <a:xfrm>
              <a:off x="2470150" y="368935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en-US" altLang="ko-KR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7. </a:t>
              </a:r>
              <a:r>
                <a:rPr lang="ko-KR" altLang="en-US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팀원 소감</a:t>
              </a:r>
              <a:endParaRPr 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F7418E8-E877-61B4-3DD8-6DCAA19ADE0B}"/>
              </a:ext>
            </a:extLst>
          </p:cNvPr>
          <p:cNvCxnSpPr/>
          <p:nvPr/>
        </p:nvCxnSpPr>
        <p:spPr>
          <a:xfrm>
            <a:off x="2438400" y="762001"/>
            <a:ext cx="0" cy="96392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D3FD69-C588-CDDC-81E2-2FB758A9FB9E}"/>
              </a:ext>
            </a:extLst>
          </p:cNvPr>
          <p:cNvGrpSpPr/>
          <p:nvPr/>
        </p:nvGrpSpPr>
        <p:grpSpPr>
          <a:xfrm>
            <a:off x="10606314" y="7658099"/>
            <a:ext cx="6680200" cy="1879600"/>
            <a:chOff x="1511300" y="3644900"/>
            <a:chExt cx="6680200" cy="1879600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FC68A571-6502-A985-9F5D-3C66B9BD3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1300" y="3644900"/>
              <a:ext cx="6489700" cy="850900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37DAE02F-2B2D-9A14-A098-4B0769358035}"/>
                </a:ext>
              </a:extLst>
            </p:cNvPr>
            <p:cNvSpPr txBox="1"/>
            <p:nvPr/>
          </p:nvSpPr>
          <p:spPr>
            <a:xfrm>
              <a:off x="2463800" y="4051300"/>
              <a:ext cx="5727700" cy="1473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285750" indent="-285750">
                <a:lnSpc>
                  <a:spcPct val="149400"/>
                </a:lnSpc>
                <a:buFont typeface="Arial" panose="020B0604020202020204" pitchFamily="34" charset="0"/>
                <a:buChar char="•"/>
                <a:defRPr sz="16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ko-KR" altLang="en-US"/>
                <a:t>테스트시나리오</a:t>
              </a:r>
              <a:endParaRPr lang="en-US" altLang="ko-KR"/>
            </a:p>
            <a:p>
              <a:r>
                <a:rPr lang="ko-KR" altLang="en-US"/>
                <a:t>테이블정의서</a:t>
              </a:r>
              <a:endParaRPr lang="en-US" altLang="ko-KR"/>
            </a:p>
            <a:p>
              <a:r>
                <a:rPr lang="ko-KR" altLang="en-US"/>
                <a:t>요구사항 분석서</a:t>
              </a:r>
              <a:endParaRPr lang="en-US" altLang="ko-KR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137BDB82-6642-CF0F-01E7-F006895A0289}"/>
                </a:ext>
              </a:extLst>
            </p:cNvPr>
            <p:cNvSpPr txBox="1"/>
            <p:nvPr/>
          </p:nvSpPr>
          <p:spPr>
            <a:xfrm>
              <a:off x="1530350" y="3767122"/>
              <a:ext cx="863600" cy="4572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indent="0" algn="ctr">
                <a:lnSpc>
                  <a:spcPct val="149400"/>
                </a:lnSpc>
                <a:buFont typeface="Arial" panose="020B0604020202020204" pitchFamily="34" charset="0"/>
                <a:buNone/>
                <a:defRPr sz="2800">
                  <a:solidFill>
                    <a:srgbClr val="000000">
                      <a:alpha val="74902"/>
                    </a:srgb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en-US"/>
                <a:t>08</a:t>
              </a: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1BF9B857-A7C0-8ACA-0A14-47E8B7BF56AD}"/>
                </a:ext>
              </a:extLst>
            </p:cNvPr>
            <p:cNvSpPr txBox="1"/>
            <p:nvPr/>
          </p:nvSpPr>
          <p:spPr>
            <a:xfrm>
              <a:off x="2470150" y="3689350"/>
              <a:ext cx="5105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000"/>
                </a:lnSpc>
              </a:pPr>
              <a:r>
                <a:rPr lang="en-US" altLang="ko-KR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8</a:t>
              </a:r>
              <a:r>
                <a:rPr lang="en-US" altLang="ko-KR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</a:t>
              </a:r>
              <a:r>
                <a:rPr lang="ko-KR" altLang="en-US" sz="2800" b="0" i="0" u="none" strike="noStrike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별첨</a:t>
              </a:r>
              <a:endParaRPr lang="ko-KR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 </a:t>
            </a:r>
            <a:r>
              <a:rPr lang="en-US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회원관련 알림</a:t>
            </a:r>
            <a:r>
              <a:rPr lang="en-US" altLang="ko-KR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</a:t>
            </a:r>
            <a:r>
              <a:rPr lang="en-US" altLang="ko-KR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관심상품</a:t>
            </a:r>
            <a:r>
              <a:rPr lang="en-US" altLang="ko-KR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</a:t>
            </a:r>
            <a:r>
              <a:rPr lang="en-US" altLang="ko-KR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신고</a:t>
            </a:r>
            <a:r>
              <a:rPr lang="en-US" altLang="ko-KR" sz="4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55BC43-BF61-2EBB-CA06-AB2BF654E33D}"/>
              </a:ext>
            </a:extLst>
          </p:cNvPr>
          <p:cNvGrpSpPr/>
          <p:nvPr/>
        </p:nvGrpSpPr>
        <p:grpSpPr>
          <a:xfrm rot="10800000">
            <a:off x="18681700" y="3314700"/>
            <a:ext cx="990600" cy="292098"/>
            <a:chOff x="8382000" y="4890962"/>
            <a:chExt cx="990600" cy="292098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3B7BC01-69DE-9DF5-A501-4D3FD8C6A1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EB48DF-39EF-A0A1-2972-9804973FC863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2C9E653-A6FE-6170-4D7A-6E570B2F23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6304A45-6A53-5F71-55EE-865B45B1B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9D8BD4-1D95-F55D-580D-EA75056FE9A6}"/>
              </a:ext>
            </a:extLst>
          </p:cNvPr>
          <p:cNvGrpSpPr/>
          <p:nvPr/>
        </p:nvGrpSpPr>
        <p:grpSpPr>
          <a:xfrm>
            <a:off x="18826843" y="2359824"/>
            <a:ext cx="990600" cy="292098"/>
            <a:chOff x="15011400" y="4997451"/>
            <a:chExt cx="990600" cy="29209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21093D-8944-1A79-EDAB-2E6A822ABB40}"/>
                </a:ext>
              </a:extLst>
            </p:cNvPr>
            <p:cNvGrpSpPr/>
            <p:nvPr/>
          </p:nvGrpSpPr>
          <p:grpSpPr>
            <a:xfrm>
              <a:off x="15011400" y="4997451"/>
              <a:ext cx="990600" cy="292098"/>
              <a:chOff x="8382000" y="4890962"/>
              <a:chExt cx="990600" cy="292098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8B631BF0-5923-138B-F8CA-6E0D61C34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82000" y="5037012"/>
                <a:ext cx="990600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08C7937-45DB-154B-D44B-FD28D01A86C4}"/>
                  </a:ext>
                </a:extLst>
              </p:cNvPr>
              <p:cNvCxnSpPr/>
              <p:nvPr/>
            </p:nvCxnSpPr>
            <p:spPr>
              <a:xfrm>
                <a:off x="8534400" y="4890962"/>
                <a:ext cx="0" cy="29209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49DB893-887D-07C0-172D-7A48B089102F}"/>
                </a:ext>
              </a:extLst>
            </p:cNvPr>
            <p:cNvCxnSpPr/>
            <p:nvPr/>
          </p:nvCxnSpPr>
          <p:spPr>
            <a:xfrm>
              <a:off x="15087600" y="4997451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D6DBF5B-86B3-80CB-F950-311F863C9EEF}"/>
              </a:ext>
            </a:extLst>
          </p:cNvPr>
          <p:cNvGrpSpPr/>
          <p:nvPr/>
        </p:nvGrpSpPr>
        <p:grpSpPr>
          <a:xfrm rot="218355">
            <a:off x="18494086" y="876021"/>
            <a:ext cx="806450" cy="471891"/>
            <a:chOff x="8382000" y="4890962"/>
            <a:chExt cx="990600" cy="292098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F830F88-340F-743C-EBC2-442C91BBC6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C005FDC-F930-1A93-CDAA-C2A26BED9EC4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491F7DB-0B0E-82CA-31D7-DF2EE121D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49E35F3-3B0B-A7AC-7978-FDEEB1D8E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0BB5046-CFA3-1AC7-7C51-7DF323D17B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"/>
          <a:stretch/>
        </p:blipFill>
        <p:spPr>
          <a:xfrm>
            <a:off x="2286000" y="1984133"/>
            <a:ext cx="13944599" cy="75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55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 (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</a:t>
            </a: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9D8BD4-1D95-F55D-580D-EA75056FE9A6}"/>
              </a:ext>
            </a:extLst>
          </p:cNvPr>
          <p:cNvGrpSpPr/>
          <p:nvPr/>
        </p:nvGrpSpPr>
        <p:grpSpPr>
          <a:xfrm>
            <a:off x="18826843" y="2359824"/>
            <a:ext cx="990600" cy="292098"/>
            <a:chOff x="15011400" y="4997451"/>
            <a:chExt cx="990600" cy="29209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21093D-8944-1A79-EDAB-2E6A822ABB40}"/>
                </a:ext>
              </a:extLst>
            </p:cNvPr>
            <p:cNvGrpSpPr/>
            <p:nvPr/>
          </p:nvGrpSpPr>
          <p:grpSpPr>
            <a:xfrm>
              <a:off x="15011400" y="4997451"/>
              <a:ext cx="990600" cy="292098"/>
              <a:chOff x="8382000" y="4890962"/>
              <a:chExt cx="990600" cy="292098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8B631BF0-5923-138B-F8CA-6E0D61C34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82000" y="5037012"/>
                <a:ext cx="990600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08C7937-45DB-154B-D44B-FD28D01A86C4}"/>
                  </a:ext>
                </a:extLst>
              </p:cNvPr>
              <p:cNvCxnSpPr/>
              <p:nvPr/>
            </p:nvCxnSpPr>
            <p:spPr>
              <a:xfrm>
                <a:off x="8534400" y="4890962"/>
                <a:ext cx="0" cy="29209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49DB893-887D-07C0-172D-7A48B089102F}"/>
                </a:ext>
              </a:extLst>
            </p:cNvPr>
            <p:cNvCxnSpPr/>
            <p:nvPr/>
          </p:nvCxnSpPr>
          <p:spPr>
            <a:xfrm>
              <a:off x="15087600" y="4997451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D6DBF5B-86B3-80CB-F950-311F863C9EEF}"/>
              </a:ext>
            </a:extLst>
          </p:cNvPr>
          <p:cNvGrpSpPr/>
          <p:nvPr/>
        </p:nvGrpSpPr>
        <p:grpSpPr>
          <a:xfrm rot="218355">
            <a:off x="18494086" y="876021"/>
            <a:ext cx="806450" cy="471891"/>
            <a:chOff x="8382000" y="4890962"/>
            <a:chExt cx="990600" cy="292098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F830F88-340F-743C-EBC2-442C91BBC6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C005FDC-F930-1A93-CDAA-C2A26BED9EC4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491F7DB-0B0E-82CA-31D7-DF2EE121D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49E35F3-3B0B-A7AC-7978-FDEEB1D8E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E1B8342-AB37-4D26-7AE6-852BF4005AD1}"/>
              </a:ext>
            </a:extLst>
          </p:cNvPr>
          <p:cNvGrpSpPr/>
          <p:nvPr/>
        </p:nvGrpSpPr>
        <p:grpSpPr>
          <a:xfrm rot="10800000">
            <a:off x="18515694" y="1549855"/>
            <a:ext cx="806449" cy="295074"/>
            <a:chOff x="8382000" y="4890962"/>
            <a:chExt cx="990600" cy="292098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9A6F6BB-1EFE-1DF4-0531-C5562764C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9F1BE1A-22A1-2B19-FFDB-5C6AA28644A9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2C9B0F-F172-615D-A1EE-30C96D9BE3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955AC69-A2F8-38AA-1EA3-0515B2D69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971A5F7-00C9-D758-2CA1-4F72905463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6" t="2890" r="4911" b="79184"/>
          <a:stretch/>
        </p:blipFill>
        <p:spPr>
          <a:xfrm>
            <a:off x="428625" y="3279703"/>
            <a:ext cx="5486400" cy="32381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C96C58-33FC-C22A-29A8-E9F54211ED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3" t="28579" r="1334" b="48940"/>
          <a:stretch/>
        </p:blipFill>
        <p:spPr>
          <a:xfrm>
            <a:off x="6628459" y="3279703"/>
            <a:ext cx="5262611" cy="34639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F7BF799-E82D-603F-42D1-88B21F9CC4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3" t="64468" r="3954" b="1141"/>
          <a:stretch/>
        </p:blipFill>
        <p:spPr>
          <a:xfrm>
            <a:off x="12801600" y="2699725"/>
            <a:ext cx="5227642" cy="568959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0684C220-5681-7AA1-9527-63F2DF0F36EC}"/>
              </a:ext>
            </a:extLst>
          </p:cNvPr>
          <p:cNvGrpSpPr/>
          <p:nvPr/>
        </p:nvGrpSpPr>
        <p:grpSpPr>
          <a:xfrm rot="10800000">
            <a:off x="5920466" y="4751261"/>
            <a:ext cx="632734" cy="316038"/>
            <a:chOff x="8382000" y="4890962"/>
            <a:chExt cx="990600" cy="292098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EB7ABC7-0E64-F2F7-E956-0EA294326E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384DEB9-CC81-BBA7-0A3A-D2C4997A1604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1B8BCA-8C76-22AE-B37F-2A08FE2FF9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946FFA6-20C4-1327-1C46-A83CA8199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C729310-769B-DD92-0DD9-FEC446A4E769}"/>
              </a:ext>
            </a:extLst>
          </p:cNvPr>
          <p:cNvGrpSpPr/>
          <p:nvPr/>
        </p:nvGrpSpPr>
        <p:grpSpPr>
          <a:xfrm rot="10800000">
            <a:off x="11927074" y="4167064"/>
            <a:ext cx="798325" cy="366836"/>
            <a:chOff x="8382000" y="4890962"/>
            <a:chExt cx="990600" cy="292098"/>
          </a:xfrm>
        </p:grpSpPr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849BB37-6198-7DAF-D36E-1CEC69886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ED22A7A1-E51C-01DB-8E31-966778CCF364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04A296C-011A-FB62-740C-569DD91CE7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676DCCAE-0081-8B2A-C376-BADE3DA9C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ED8445-DE45-7973-1D95-269D50E794F6}"/>
              </a:ext>
            </a:extLst>
          </p:cNvPr>
          <p:cNvGrpSpPr/>
          <p:nvPr/>
        </p:nvGrpSpPr>
        <p:grpSpPr>
          <a:xfrm rot="10800000">
            <a:off x="11917549" y="4567843"/>
            <a:ext cx="798325" cy="366836"/>
            <a:chOff x="8382000" y="4890962"/>
            <a:chExt cx="990600" cy="29209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F2F8829-11A7-F186-C525-A7A0DA7F0F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CADFF41-0A8B-FFFC-A9A6-053800241A81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C0BA832-B55D-25C9-9E92-3DE928DFE4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DE96D503-E96B-0E48-09D7-D71F9088B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AC6099C-83B9-6693-3859-63C648C903A5}"/>
              </a:ext>
            </a:extLst>
          </p:cNvPr>
          <p:cNvGrpSpPr/>
          <p:nvPr/>
        </p:nvGrpSpPr>
        <p:grpSpPr>
          <a:xfrm rot="10800000">
            <a:off x="11927074" y="4993517"/>
            <a:ext cx="798325" cy="366836"/>
            <a:chOff x="8382000" y="4890962"/>
            <a:chExt cx="990600" cy="292098"/>
          </a:xfrm>
        </p:grpSpPr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05E4427-BC7C-7EA9-4F0A-9025A7C21C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BC8DBAA-D2E7-7A9B-D538-D56927B5E1F4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CC9F1F9-87A4-5CAE-8709-B1A6453062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5549A4EF-A6FD-AAD8-5D79-6F41ED7B4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F47D95-B4AF-E0C5-DA3A-3E67BDC3C39A}"/>
              </a:ext>
            </a:extLst>
          </p:cNvPr>
          <p:cNvGrpSpPr/>
          <p:nvPr/>
        </p:nvGrpSpPr>
        <p:grpSpPr>
          <a:xfrm rot="10800000">
            <a:off x="11917549" y="5449251"/>
            <a:ext cx="798325" cy="366836"/>
            <a:chOff x="8382000" y="4890962"/>
            <a:chExt cx="990600" cy="292098"/>
          </a:xfrm>
        </p:grpSpPr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E4DA7AFB-0B61-6E99-FE9D-3067DE0D15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0D19F45-D743-DEA4-4195-9885D16A997F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BF437E8-7A2A-4CBA-846F-C038AC0EB5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2DDE6CE-E19E-2450-D09D-DBFAC505B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3126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 </a:t>
            </a:r>
            <a:r>
              <a:rPr 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상품관련 이미지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구매이력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즉시구매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예약구매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실판매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판매공지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9D8BD4-1D95-F55D-580D-EA75056FE9A6}"/>
              </a:ext>
            </a:extLst>
          </p:cNvPr>
          <p:cNvGrpSpPr/>
          <p:nvPr/>
        </p:nvGrpSpPr>
        <p:grpSpPr>
          <a:xfrm>
            <a:off x="18826843" y="2359824"/>
            <a:ext cx="990600" cy="292098"/>
            <a:chOff x="15011400" y="4997451"/>
            <a:chExt cx="990600" cy="29209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21093D-8944-1A79-EDAB-2E6A822ABB40}"/>
                </a:ext>
              </a:extLst>
            </p:cNvPr>
            <p:cNvGrpSpPr/>
            <p:nvPr/>
          </p:nvGrpSpPr>
          <p:grpSpPr>
            <a:xfrm>
              <a:off x="15011400" y="4997451"/>
              <a:ext cx="990600" cy="292098"/>
              <a:chOff x="8382000" y="4890962"/>
              <a:chExt cx="990600" cy="292098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8B631BF0-5923-138B-F8CA-6E0D61C34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82000" y="5037012"/>
                <a:ext cx="990600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08C7937-45DB-154B-D44B-FD28D01A86C4}"/>
                  </a:ext>
                </a:extLst>
              </p:cNvPr>
              <p:cNvCxnSpPr/>
              <p:nvPr/>
            </p:nvCxnSpPr>
            <p:spPr>
              <a:xfrm>
                <a:off x="8534400" y="4890962"/>
                <a:ext cx="0" cy="29209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49DB893-887D-07C0-172D-7A48B089102F}"/>
                </a:ext>
              </a:extLst>
            </p:cNvPr>
            <p:cNvCxnSpPr/>
            <p:nvPr/>
          </p:nvCxnSpPr>
          <p:spPr>
            <a:xfrm>
              <a:off x="15087600" y="4997451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D6DBF5B-86B3-80CB-F950-311F863C9EEF}"/>
              </a:ext>
            </a:extLst>
          </p:cNvPr>
          <p:cNvGrpSpPr/>
          <p:nvPr/>
        </p:nvGrpSpPr>
        <p:grpSpPr>
          <a:xfrm rot="218355">
            <a:off x="18494086" y="876021"/>
            <a:ext cx="806450" cy="471891"/>
            <a:chOff x="8382000" y="4890962"/>
            <a:chExt cx="990600" cy="292098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F830F88-340F-743C-EBC2-442C91BBC6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C005FDC-F930-1A93-CDAA-C2A26BED9EC4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491F7DB-0B0E-82CA-31D7-DF2EE121D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49E35F3-3B0B-A7AC-7978-FDEEB1D8E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E1B8342-AB37-4D26-7AE6-852BF4005AD1}"/>
              </a:ext>
            </a:extLst>
          </p:cNvPr>
          <p:cNvGrpSpPr/>
          <p:nvPr/>
        </p:nvGrpSpPr>
        <p:grpSpPr>
          <a:xfrm rot="10800000">
            <a:off x="18515694" y="1549855"/>
            <a:ext cx="806449" cy="295074"/>
            <a:chOff x="8382000" y="4890962"/>
            <a:chExt cx="990600" cy="292098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9A6F6BB-1EFE-1DF4-0531-C5562764C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9F1BE1A-22A1-2B19-FFDB-5C6AA28644A9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2C9B0F-F172-615D-A1EE-30C96D9BE3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955AC69-A2F8-38AA-1EA3-0515B2D69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A4CAC9-15A9-36E7-5C6A-65760CF7C0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b="1030"/>
          <a:stretch/>
        </p:blipFill>
        <p:spPr>
          <a:xfrm>
            <a:off x="1406103" y="2019300"/>
            <a:ext cx="15488493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9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171A0D-2202-7AB8-DE5C-F93A1B9634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t="2128" r="1198" b="1469"/>
          <a:stretch/>
        </p:blipFill>
        <p:spPr>
          <a:xfrm>
            <a:off x="6248400" y="818755"/>
            <a:ext cx="11031582" cy="86300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 (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시세추이</a:t>
            </a: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9D8BD4-1D95-F55D-580D-EA75056FE9A6}"/>
              </a:ext>
            </a:extLst>
          </p:cNvPr>
          <p:cNvGrpSpPr/>
          <p:nvPr/>
        </p:nvGrpSpPr>
        <p:grpSpPr>
          <a:xfrm>
            <a:off x="18826843" y="2359824"/>
            <a:ext cx="990600" cy="292098"/>
            <a:chOff x="15011400" y="4997451"/>
            <a:chExt cx="990600" cy="29209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21093D-8944-1A79-EDAB-2E6A822ABB40}"/>
                </a:ext>
              </a:extLst>
            </p:cNvPr>
            <p:cNvGrpSpPr/>
            <p:nvPr/>
          </p:nvGrpSpPr>
          <p:grpSpPr>
            <a:xfrm>
              <a:off x="15011400" y="4997451"/>
              <a:ext cx="990600" cy="292098"/>
              <a:chOff x="8382000" y="4890962"/>
              <a:chExt cx="990600" cy="292098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8B631BF0-5923-138B-F8CA-6E0D61C34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82000" y="5037012"/>
                <a:ext cx="990600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08C7937-45DB-154B-D44B-FD28D01A86C4}"/>
                  </a:ext>
                </a:extLst>
              </p:cNvPr>
              <p:cNvCxnSpPr/>
              <p:nvPr/>
            </p:nvCxnSpPr>
            <p:spPr>
              <a:xfrm>
                <a:off x="8534400" y="4890962"/>
                <a:ext cx="0" cy="29209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49DB893-887D-07C0-172D-7A48B089102F}"/>
                </a:ext>
              </a:extLst>
            </p:cNvPr>
            <p:cNvCxnSpPr/>
            <p:nvPr/>
          </p:nvCxnSpPr>
          <p:spPr>
            <a:xfrm>
              <a:off x="15087600" y="4997451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D6DBF5B-86B3-80CB-F950-311F863C9EEF}"/>
              </a:ext>
            </a:extLst>
          </p:cNvPr>
          <p:cNvGrpSpPr/>
          <p:nvPr/>
        </p:nvGrpSpPr>
        <p:grpSpPr>
          <a:xfrm rot="218355">
            <a:off x="18494086" y="876021"/>
            <a:ext cx="806450" cy="471891"/>
            <a:chOff x="8382000" y="4890962"/>
            <a:chExt cx="990600" cy="292098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F830F88-340F-743C-EBC2-442C91BBC6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C005FDC-F930-1A93-CDAA-C2A26BED9EC4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491F7DB-0B0E-82CA-31D7-DF2EE121D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49E35F3-3B0B-A7AC-7978-FDEEB1D8E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E1B8342-AB37-4D26-7AE6-852BF4005AD1}"/>
              </a:ext>
            </a:extLst>
          </p:cNvPr>
          <p:cNvGrpSpPr/>
          <p:nvPr/>
        </p:nvGrpSpPr>
        <p:grpSpPr>
          <a:xfrm rot="10800000">
            <a:off x="18515694" y="1549855"/>
            <a:ext cx="806449" cy="295074"/>
            <a:chOff x="8382000" y="4890962"/>
            <a:chExt cx="990600" cy="292098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9A6F6BB-1EFE-1DF4-0531-C5562764C4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5037012"/>
              <a:ext cx="99060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9F1BE1A-22A1-2B19-FFDB-5C6AA28644A9}"/>
                </a:ext>
              </a:extLst>
            </p:cNvPr>
            <p:cNvCxnSpPr/>
            <p:nvPr/>
          </p:nvCxnSpPr>
          <p:spPr>
            <a:xfrm>
              <a:off x="8534400" y="4890962"/>
              <a:ext cx="0" cy="292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2C9B0F-F172-615D-A1EE-30C96D9BE3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0" y="4914900"/>
              <a:ext cx="152400" cy="1221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955AC69-A2F8-38AA-1EA3-0515B2D69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5037012"/>
              <a:ext cx="152400" cy="106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4224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개발환경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41534B4-FE5A-5FEE-9AC8-E347E5A5314B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작업폴더 구조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788DB2-009E-81BB-67F6-7B21DF91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114549"/>
            <a:ext cx="3568700" cy="72017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6D61DA-5CA7-CFA8-5CCF-F7E808D21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2139148"/>
            <a:ext cx="12534900" cy="19250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374E0-1D59-012C-4163-97E9DE94B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4120911"/>
            <a:ext cx="5867400" cy="2035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3A072A-FE06-7C35-3B0A-BFB0DE68A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6216600"/>
            <a:ext cx="10668000" cy="846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005259-F1CE-39CE-1B26-1DB484499B58}"/>
              </a:ext>
            </a:extLst>
          </p:cNvPr>
          <p:cNvSpPr txBox="1"/>
          <p:nvPr/>
        </p:nvSpPr>
        <p:spPr>
          <a:xfrm>
            <a:off x="15468600" y="2163694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build.gradle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49E97-5815-584B-CBEA-7BD7C49541E5}"/>
              </a:ext>
            </a:extLst>
          </p:cNvPr>
          <p:cNvSpPr txBox="1"/>
          <p:nvPr/>
        </p:nvSpPr>
        <p:spPr>
          <a:xfrm>
            <a:off x="4953000" y="7123767"/>
            <a:ext cx="1318260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Spring Boot </a:t>
            </a:r>
            <a:r>
              <a:rPr lang="ko-KR" altLang="en-US" sz="2400" b="1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서버를 실행하기 전에 </a:t>
            </a:r>
            <a:r>
              <a:rPr lang="en-US" altLang="ko-KR" sz="2400" b="1">
                <a:solidFill>
                  <a:srgbClr val="FF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 </a:t>
            </a:r>
            <a:r>
              <a:rPr lang="ko-KR" altLang="en-US" sz="2400" b="1">
                <a:solidFill>
                  <a:srgbClr val="FF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앱을 빌드</a:t>
            </a:r>
            <a:endParaRPr lang="en-US" altLang="ko-KR" sz="2400" b="1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</a:t>
            </a:r>
            <a:r>
              <a:rPr lang="ko-KR" altLang="en-US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 결과물</a:t>
            </a:r>
            <a:r>
              <a:rPr lang="en-US" altLang="ko-KR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(build </a:t>
            </a:r>
            <a:r>
              <a:rPr lang="ko-KR" altLang="en-US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폴더</a:t>
            </a:r>
            <a:r>
              <a:rPr lang="en-US" altLang="ko-KR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</a:t>
            </a:r>
            <a:r>
              <a:rPr lang="en-US" altLang="ko-KR" sz="2400">
                <a:solidFill>
                  <a:srgbClr val="FF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Spring Boot</a:t>
            </a:r>
            <a:r>
              <a:rPr lang="ko-KR" altLang="en-US" sz="2400">
                <a:solidFill>
                  <a:srgbClr val="FF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정적 리소스</a:t>
            </a:r>
            <a:r>
              <a:rPr lang="en-US" altLang="ko-KR" sz="2400">
                <a:solidFill>
                  <a:srgbClr val="FF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(static)</a:t>
            </a:r>
            <a:r>
              <a:rPr lang="ko-KR" altLang="en-US" sz="2400">
                <a:solidFill>
                  <a:srgbClr val="FF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복사</a:t>
            </a:r>
            <a:endParaRPr lang="en-US" altLang="ko-KR" sz="2400">
              <a:solidFill>
                <a:srgbClr val="FF0000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 후 </a:t>
            </a:r>
            <a:r>
              <a:rPr lang="en-US" altLang="ko-KR" sz="2400">
                <a:solidFill>
                  <a:srgbClr val="FF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Spring Boot</a:t>
            </a:r>
            <a:r>
              <a:rPr lang="ko-KR" altLang="en-US" sz="2400">
                <a:solidFill>
                  <a:srgbClr val="FF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실행</a:t>
            </a:r>
            <a:r>
              <a:rPr lang="ko-KR" altLang="en-US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되면서 </a:t>
            </a:r>
            <a:r>
              <a:rPr lang="en-US" altLang="ko-KR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</a:t>
            </a:r>
            <a:r>
              <a:rPr lang="ko-KR" altLang="en-US" sz="240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빌드 결과물을 서빙</a:t>
            </a:r>
            <a:endParaRPr lang="en-US" altLang="ko-KR" sz="2400"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en-US" altLang="ko-KR" sz="240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React</a:t>
            </a:r>
            <a:r>
              <a:rPr lang="ko-KR" altLang="en-US" sz="240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 </a:t>
            </a:r>
            <a:r>
              <a:rPr lang="en-US" altLang="ko-KR" sz="240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Spring Boot</a:t>
            </a:r>
            <a:r>
              <a:rPr lang="ko-KR" altLang="en-US" sz="240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각각 실행 할 필요 없이 </a:t>
            </a:r>
            <a:r>
              <a:rPr lang="en-US" altLang="ko-KR" sz="240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BootRun</a:t>
            </a:r>
            <a:r>
              <a:rPr lang="ko-KR" altLang="en-US" sz="240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실행</a:t>
            </a:r>
          </a:p>
        </p:txBody>
      </p:sp>
    </p:spTree>
    <p:extLst>
      <p:ext uri="{BB962C8B-B14F-4D97-AF65-F5344CB8AC3E}">
        <p14:creationId xmlns:p14="http://schemas.microsoft.com/office/powerpoint/2010/main" val="2403536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12">
            <a:extLst>
              <a:ext uri="{FF2B5EF4-FFF2-40B4-BE49-F238E27FC236}">
                <a16:creationId xmlns:a16="http://schemas.microsoft.com/office/drawing/2014/main" id="{0E98C811-051D-E546-4A87-8C874E4E52E8}"/>
              </a:ext>
            </a:extLst>
          </p:cNvPr>
          <p:cNvSpPr txBox="1"/>
          <p:nvPr/>
        </p:nvSpPr>
        <p:spPr>
          <a:xfrm>
            <a:off x="1028700" y="850902"/>
            <a:ext cx="16459200" cy="5587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통합 업무 흐름도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40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04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업무흐름도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D11560E-B564-24A7-FEFD-6EB87C8E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762001"/>
            <a:ext cx="7696199" cy="86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2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12">
            <a:extLst>
              <a:ext uri="{FF2B5EF4-FFF2-40B4-BE49-F238E27FC236}">
                <a16:creationId xmlns:a16="http://schemas.microsoft.com/office/drawing/2014/main" id="{0E98C811-051D-E546-4A87-8C874E4E52E8}"/>
              </a:ext>
            </a:extLst>
          </p:cNvPr>
          <p:cNvSpPr txBox="1"/>
          <p:nvPr/>
        </p:nvSpPr>
        <p:spPr>
          <a:xfrm>
            <a:off x="1028700" y="850902"/>
            <a:ext cx="16459200" cy="5587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통합 업무 흐름도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</a:t>
            </a:r>
            <a:r>
              <a:rPr lang="en-US" altLang="ko-KR" sz="40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40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A5E02634-0827-BE2E-EB9C-FA8AF0313E84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093183-6163-B099-EE43-CA40FCD9D3A1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A9AD04A-A63E-227C-7960-A3C12C995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C4643C6D-E82E-64F5-2B37-8F3C3C856C68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04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업무흐름도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BC94CAF-4819-4AF1-FEAF-D091D3159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862376"/>
            <a:ext cx="11658600" cy="76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4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59A190D3-C329-010C-8A38-B46024BBB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94" y="1727439"/>
            <a:ext cx="9056718" cy="637110"/>
          </a:xfrm>
          <a:prstGeom prst="rect">
            <a:avLst/>
          </a:prstGeom>
        </p:spPr>
      </p:pic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625" y="2186940"/>
            <a:ext cx="9457117" cy="6307305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4880" y="3936608"/>
            <a:ext cx="2602521" cy="342900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0126784" y="931976"/>
            <a:ext cx="7772400" cy="8478463"/>
            <a:chOff x="8902700" y="2641600"/>
            <a:chExt cx="7772400" cy="7823004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02700" y="2641600"/>
              <a:ext cx="7759700" cy="7823004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메인페이지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18269"/>
              </p:ext>
            </p:extLst>
          </p:nvPr>
        </p:nvGraphicFramePr>
        <p:xfrm>
          <a:off x="11122323" y="2082768"/>
          <a:ext cx="6567350" cy="6977194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993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929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상단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광고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배너</a:t>
                      </a:r>
                      <a:endParaRPr lang="en-US" altLang="ko-KR" sz="170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3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초마다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배너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이미지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스크롤</a:t>
                      </a:r>
                      <a:endParaRPr lang="en-US" altLang="ko-KR" sz="1700" b="0" kern="120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배너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양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끝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화살표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클릭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수동으로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배너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스크롤</a:t>
                      </a:r>
                      <a:endParaRPr lang="en-US" altLang="ko-KR" sz="1700" b="0" kern="120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-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각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배너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클릭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지정한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외부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링크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새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탭으로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생성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11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시세추이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더보기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클릭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시세추이페이지로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이동</a:t>
                      </a:r>
                      <a:endParaRPr lang="en-US" altLang="ko-KR" sz="1700" b="0" kern="120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KAMIS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공공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API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의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최신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시세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데이터를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불러와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품목명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그제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평균가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어제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평균가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등락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금액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등락율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) 5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표시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 </a:t>
                      </a:r>
                      <a:endParaRPr lang="ko-KR" altLang="en-US" sz="1700" b="0" kern="120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0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일일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최다판매품목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00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기준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당일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최다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판매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품목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5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표시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해당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상품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상세페이지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(detail_01)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57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4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공지사항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TB_NOTICE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의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CREATED_DATE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기준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가장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최근에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작성된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공지사항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3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표시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더보기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버튼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공지사항리스트페이지로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이동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리스트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해당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공지사항상세페이지로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3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5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AI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챗봇</a:t>
                      </a:r>
                      <a:endParaRPr lang="en-US" altLang="ko-KR" sz="17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챗봇활성화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메인페이지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812830" y="1866077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18" name="직사각형 26"/>
          <p:cNvSpPr/>
          <p:nvPr/>
        </p:nvSpPr>
        <p:spPr>
          <a:xfrm>
            <a:off x="812866" y="2356767"/>
            <a:ext cx="8945911" cy="230073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1" name="그룹 30"/>
          <p:cNvGrpSpPr/>
          <p:nvPr/>
        </p:nvGrpSpPr>
        <p:grpSpPr>
          <a:xfrm>
            <a:off x="184272" y="4789766"/>
            <a:ext cx="471170" cy="411480"/>
            <a:chOff x="834420" y="1502857"/>
            <a:chExt cx="263341" cy="229980"/>
          </a:xfrm>
        </p:grpSpPr>
        <p:sp>
          <p:nvSpPr>
            <p:cNvPr id="22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3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4" name="직사각형 26"/>
          <p:cNvSpPr/>
          <p:nvPr/>
        </p:nvSpPr>
        <p:spPr>
          <a:xfrm>
            <a:off x="812866" y="4789452"/>
            <a:ext cx="5099748" cy="358226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5" name="그룹 30"/>
          <p:cNvGrpSpPr/>
          <p:nvPr/>
        </p:nvGrpSpPr>
        <p:grpSpPr>
          <a:xfrm>
            <a:off x="7644795" y="4789766"/>
            <a:ext cx="471170" cy="411480"/>
            <a:chOff x="834420" y="1502857"/>
            <a:chExt cx="263341" cy="229980"/>
          </a:xfrm>
        </p:grpSpPr>
        <p:sp>
          <p:nvSpPr>
            <p:cNvPr id="2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8" name="그룹 30"/>
          <p:cNvGrpSpPr/>
          <p:nvPr/>
        </p:nvGrpSpPr>
        <p:grpSpPr>
          <a:xfrm>
            <a:off x="6945995" y="6924001"/>
            <a:ext cx="471170" cy="411480"/>
            <a:chOff x="834420" y="1502857"/>
            <a:chExt cx="263341" cy="229980"/>
          </a:xfrm>
        </p:grpSpPr>
        <p:sp>
          <p:nvSpPr>
            <p:cNvPr id="29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31" name="직사각형 26"/>
          <p:cNvSpPr/>
          <p:nvPr/>
        </p:nvSpPr>
        <p:spPr>
          <a:xfrm>
            <a:off x="6070475" y="4785007"/>
            <a:ext cx="3688589" cy="204352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2" name="직사각형 26"/>
          <p:cNvSpPr/>
          <p:nvPr/>
        </p:nvSpPr>
        <p:spPr>
          <a:xfrm>
            <a:off x="6070187" y="6956072"/>
            <a:ext cx="3688597" cy="140949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33" name="그룹 30"/>
          <p:cNvGrpSpPr/>
          <p:nvPr/>
        </p:nvGrpSpPr>
        <p:grpSpPr>
          <a:xfrm>
            <a:off x="9383760" y="8517851"/>
            <a:ext cx="471170" cy="411480"/>
            <a:chOff x="834420" y="1502857"/>
            <a:chExt cx="263341" cy="229980"/>
          </a:xfrm>
        </p:grpSpPr>
        <p:sp>
          <p:nvSpPr>
            <p:cNvPr id="34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36" name="TextBox 6">
            <a:extLst>
              <a:ext uri="{FF2B5EF4-FFF2-40B4-BE49-F238E27FC236}">
                <a16:creationId xmlns:a16="http://schemas.microsoft.com/office/drawing/2014/main" id="{C4F23203-508A-B512-15BE-EBFED75A750C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E8DE506D-DB92-5B1A-7249-46C43F4E6C63}"/>
              </a:ext>
            </a:extLst>
          </p:cNvPr>
          <p:cNvSpPr txBox="1"/>
          <p:nvPr/>
        </p:nvSpPr>
        <p:spPr>
          <a:xfrm>
            <a:off x="1727397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조</a:t>
            </a:r>
            <a:r>
              <a:rPr lang="en-US" altLang="ko-KR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 YH 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최종</a:t>
            </a:r>
            <a:r>
              <a:rPr lang="en-US" altLang="ko-KR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프로젝트</a:t>
            </a:r>
            <a:endParaRPr lang="en-US" sz="1500" b="0" i="0" u="none" strike="noStrike" spc="600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E48F4FB-7291-3020-7618-F8CD1CE97AF5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B6C2F97A-6967-ABDC-C522-1762D3085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40" name="TextBox 4">
              <a:extLst>
                <a:ext uri="{FF2B5EF4-FFF2-40B4-BE49-F238E27FC236}">
                  <a16:creationId xmlns:a16="http://schemas.microsoft.com/office/drawing/2014/main" id="{DD5C42E9-A091-F66D-26B8-DE0882B14A7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351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4" name="group"/>
          <p:cNvGrpSpPr/>
          <p:nvPr/>
        </p:nvGrpSpPr>
        <p:grpSpPr>
          <a:xfrm>
            <a:off x="10107930" y="1174716"/>
            <a:ext cx="7772400" cy="8223285"/>
            <a:chOff x="8902700" y="2641600"/>
            <a:chExt cx="7772400" cy="7449680"/>
          </a:xfrm>
        </p:grpSpPr>
        <p:pic>
          <p:nvPicPr>
            <p:cNvPr id="5" name="Picture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6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메인페이지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74230"/>
              </p:ext>
            </p:extLst>
          </p:nvPr>
        </p:nvGraphicFramePr>
        <p:xfrm>
          <a:off x="10921028" y="2406650"/>
          <a:ext cx="6567350" cy="65374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042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71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/>
                        <a:t>전</a:t>
                      </a:r>
                      <a:r>
                        <a:rPr lang="en-US" altLang="ko-KR" sz="1700"/>
                        <a:t> </a:t>
                      </a:r>
                      <a:r>
                        <a:rPr lang="ko-KR" altLang="en-US" sz="1700"/>
                        <a:t>헤더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상품리스트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상품리스트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(list_01)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7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시세추이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시세추이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(price_trend_01)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7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(notice_list_01)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7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사이트소개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사이트소개로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7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버튼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(login_01)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0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후</a:t>
                      </a:r>
                      <a:r>
                        <a:rPr lang="en-US" altLang="ko-KR" sz="1700" b="1"/>
                        <a:t> </a:t>
                      </a:r>
                      <a:r>
                        <a:rPr lang="ko-KR" altLang="en-US" sz="1700" b="1"/>
                        <a:t>헤더</a:t>
                      </a:r>
                      <a:r>
                        <a:rPr lang="en-US" altLang="ko-KR" sz="1700" b="1"/>
                        <a:t>(</a:t>
                      </a:r>
                      <a:r>
                        <a:rPr lang="ko-KR" altLang="en-US" sz="1700" b="1"/>
                        <a:t>관리자</a:t>
                      </a:r>
                      <a:r>
                        <a:rPr lang="en-US" altLang="ko-KR" sz="1700" b="1"/>
                        <a:t>)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관리자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드롭박스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관리자페이지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회원정보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수정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로그아웃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표시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관리자페이지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관리자페이지</a:t>
                      </a:r>
                      <a:r>
                        <a:rPr lang="en-US" altLang="ko-KR" sz="1700" b="0"/>
                        <a:t>(admin_01)</a:t>
                      </a:r>
                      <a:r>
                        <a:rPr lang="ko-KR" altLang="en-US" sz="1700" b="0"/>
                        <a:t>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이동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회원정보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수정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회원정보수정페이지</a:t>
                      </a:r>
                      <a:r>
                        <a:rPr lang="en-US" altLang="ko-KR" sz="1700" b="0"/>
                        <a:t>(my_edit_01)</a:t>
                      </a:r>
                      <a:r>
                        <a:rPr lang="ko-KR" altLang="en-US" sz="1700" b="0"/>
                        <a:t>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이동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로그아웃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로그아웃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로그인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전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헤더로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변경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1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lang="ko-KR" altLang="en-US" sz="22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로그인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후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헤더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(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판매자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/</a:t>
                      </a:r>
                      <a:r>
                        <a:rPr lang="ko-KR" altLang="en-US" sz="1700" b="1">
                          <a:latin typeface="Malgun Gothic"/>
                          <a:ea typeface="Malgun Gothic"/>
                          <a:cs typeface="Malgun Gothic"/>
                        </a:rPr>
                        <a:t>구매자</a:t>
                      </a:r>
                      <a:r>
                        <a:rPr lang="en-US" altLang="ko-KR" sz="1700" b="1">
                          <a:latin typeface="Malgun Gothic"/>
                          <a:ea typeface="Malgun Gothic"/>
                          <a:cs typeface="Malgun Gothic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마이페이지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마이페이지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(mypage_01)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이동</a:t>
                      </a:r>
                      <a:endParaRPr lang="en-US" altLang="ko-KR" sz="1700" b="0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상품등록하기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버튼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클릭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상품등록페이지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(product_regist_01)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로</a:t>
                      </a:r>
                      <a:r>
                        <a:rPr lang="en-US" altLang="ko-KR" sz="1700" b="0"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lang="ko-KR" altLang="en-US" sz="1700" b="0">
                          <a:latin typeface="Malgun Gothic"/>
                          <a:ea typeface="Malgun Gothic"/>
                          <a:cs typeface="Malgun Gothic"/>
                        </a:rPr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헤더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8324" y="2406650"/>
            <a:ext cx="9105900" cy="1085850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pic>
        <p:nvPicPr>
          <p:cNvPr id="16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" y="4392963"/>
            <a:ext cx="9139050" cy="1994516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pic>
        <p:nvPicPr>
          <p:cNvPr id="1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95300" y="7061835"/>
            <a:ext cx="9139024" cy="1974250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grpSp>
        <p:nvGrpSpPr>
          <p:cNvPr id="18" name="그룹 30"/>
          <p:cNvGrpSpPr/>
          <p:nvPr/>
        </p:nvGrpSpPr>
        <p:grpSpPr>
          <a:xfrm>
            <a:off x="4845715" y="1866079"/>
            <a:ext cx="471170" cy="411480"/>
            <a:chOff x="834420" y="1502857"/>
            <a:chExt cx="263341" cy="229980"/>
          </a:xfrm>
        </p:grpSpPr>
        <p:sp>
          <p:nvSpPr>
            <p:cNvPr id="19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0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1" name="그룹 30"/>
          <p:cNvGrpSpPr/>
          <p:nvPr/>
        </p:nvGrpSpPr>
        <p:grpSpPr>
          <a:xfrm>
            <a:off x="4829297" y="3850601"/>
            <a:ext cx="471170" cy="411480"/>
            <a:chOff x="834420" y="1502857"/>
            <a:chExt cx="263341" cy="229980"/>
          </a:xfrm>
        </p:grpSpPr>
        <p:sp>
          <p:nvSpPr>
            <p:cNvPr id="22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3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4" name="그룹 30"/>
          <p:cNvGrpSpPr/>
          <p:nvPr/>
        </p:nvGrpSpPr>
        <p:grpSpPr>
          <a:xfrm>
            <a:off x="4829205" y="6519506"/>
            <a:ext cx="471170" cy="411480"/>
            <a:chOff x="834420" y="1502857"/>
            <a:chExt cx="263341" cy="229980"/>
          </a:xfrm>
        </p:grpSpPr>
        <p:sp>
          <p:nvSpPr>
            <p:cNvPr id="27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8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5" name="직사각형 26"/>
          <p:cNvSpPr/>
          <p:nvPr/>
        </p:nvSpPr>
        <p:spPr>
          <a:xfrm>
            <a:off x="7600209" y="4563205"/>
            <a:ext cx="2034499" cy="182465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6" name="직사각형 26"/>
          <p:cNvSpPr/>
          <p:nvPr/>
        </p:nvSpPr>
        <p:spPr>
          <a:xfrm>
            <a:off x="6131189" y="7241000"/>
            <a:ext cx="2034499" cy="182465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559BE19B-3472-0F3D-2F44-C1AB576AF2DB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F05432E6-C505-CBBA-41FA-106C6895DB46}"/>
              </a:ext>
            </a:extLst>
          </p:cNvPr>
          <p:cNvSpPr txBox="1"/>
          <p:nvPr/>
        </p:nvSpPr>
        <p:spPr>
          <a:xfrm>
            <a:off x="1727397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조</a:t>
            </a:r>
            <a:r>
              <a:rPr lang="en-US" altLang="ko-KR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 YH 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최종</a:t>
            </a:r>
            <a:r>
              <a:rPr lang="en-US" altLang="ko-KR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프로젝트</a:t>
            </a:r>
            <a:endParaRPr lang="en-US" sz="1500" b="0" i="0" u="none" strike="noStrike" spc="600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AABBB5E-C1ED-1491-A1D5-AAC31770883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B7516E12-BC78-F3A3-6C32-8CD73158F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528DDCE9-F2A2-32B7-96C4-65BCB172C9B4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129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62" y="3643507"/>
            <a:ext cx="9475970" cy="1871242"/>
          </a:xfrm>
          <a:prstGeom prst="rect">
            <a:avLst/>
          </a:prstGeom>
        </p:spPr>
      </p:pic>
      <p:pic>
        <p:nvPicPr>
          <p:cNvPr id="2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4" name="group"/>
          <p:cNvGrpSpPr/>
          <p:nvPr/>
        </p:nvGrpSpPr>
        <p:grpSpPr>
          <a:xfrm>
            <a:off x="10107930" y="1694815"/>
            <a:ext cx="7772400" cy="7449680"/>
            <a:chOff x="8902700" y="2641600"/>
            <a:chExt cx="7772400" cy="7449680"/>
          </a:xfrm>
        </p:grpSpPr>
        <p:pic>
          <p:nvPicPr>
            <p:cNvPr id="5" name="Picture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6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메인페이지</a:t>
              </a:r>
              <a:endParaRPr lang="ko-KR" sz="22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Light"/>
              </a:endParaRPr>
            </a:p>
          </p:txBody>
        </p:sp>
      </p:grpSp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49077"/>
              </p:ext>
            </p:extLst>
          </p:nvPr>
        </p:nvGraphicFramePr>
        <p:xfrm>
          <a:off x="10921028" y="3048735"/>
          <a:ext cx="6567350" cy="2349191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966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>
                          <a:latin typeface="맑은 고딕" panose="020B0503020000020004" pitchFamily="50" charset="-127"/>
                        </a:rPr>
                        <a:t>최근</a:t>
                      </a:r>
                      <a:r>
                        <a:rPr lang="en-US" altLang="ko-KR" sz="170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/>
                        <a:t>공지사항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TB_NOTICE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저장된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중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CREATED_DATE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가장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최근인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NOTICE_TITLE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화면에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7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공지사항상세페이지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(notice_detail_01)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메인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="1"/>
                        <a:t>로고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클릭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메인페이지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상단으로</a:t>
                      </a:r>
                      <a:r>
                        <a:rPr lang="en-US" altLang="ko-KR" sz="1700" b="0"/>
                        <a:t> </a:t>
                      </a:r>
                      <a:r>
                        <a:rPr lang="ko-KR" altLang="en-US" sz="1700" b="0"/>
                        <a:t>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바텀바</a:t>
            </a:r>
            <a:endParaRPr lang="ko-KR" sz="4300" b="0" i="0" u="none" strike="noStrike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5" name="그룹 30"/>
          <p:cNvGrpSpPr/>
          <p:nvPr/>
        </p:nvGrpSpPr>
        <p:grpSpPr>
          <a:xfrm>
            <a:off x="812830" y="3517377"/>
            <a:ext cx="471170" cy="411480"/>
            <a:chOff x="834420" y="1502857"/>
            <a:chExt cx="263341" cy="229980"/>
          </a:xfrm>
        </p:grpSpPr>
        <p:sp>
          <p:nvSpPr>
            <p:cNvPr id="16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18" name="그룹 30"/>
          <p:cNvGrpSpPr/>
          <p:nvPr/>
        </p:nvGrpSpPr>
        <p:grpSpPr>
          <a:xfrm>
            <a:off x="8889487" y="3929341"/>
            <a:ext cx="471170" cy="411480"/>
            <a:chOff x="834420" y="1502857"/>
            <a:chExt cx="263341" cy="229980"/>
          </a:xfrm>
        </p:grpSpPr>
        <p:sp>
          <p:nvSpPr>
            <p:cNvPr id="19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0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4" name="직사각형 26"/>
          <p:cNvSpPr/>
          <p:nvPr/>
        </p:nvSpPr>
        <p:spPr>
          <a:xfrm>
            <a:off x="812912" y="4132675"/>
            <a:ext cx="4326700" cy="73981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6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2150" y="5795010"/>
            <a:ext cx="7651710" cy="1701584"/>
          </a:xfrm>
          <a:prstGeom prst="rect">
            <a:avLst/>
          </a:prstGeom>
        </p:spPr>
      </p:pic>
      <p:cxnSp>
        <p:nvCxnSpPr>
          <p:cNvPr id="27" name="직선 화살표 연결선 25"/>
          <p:cNvCxnSpPr>
            <a:stCxn id="24" idx="2"/>
            <a:endCxn id="26" idx="0"/>
          </p:cNvCxnSpPr>
          <p:nvPr/>
        </p:nvCxnSpPr>
        <p:spPr>
          <a:xfrm>
            <a:off x="2976262" y="4872488"/>
            <a:ext cx="1541744" cy="922522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6">
            <a:extLst>
              <a:ext uri="{FF2B5EF4-FFF2-40B4-BE49-F238E27FC236}">
                <a16:creationId xmlns:a16="http://schemas.microsoft.com/office/drawing/2014/main" id="{D0231170-A2FB-93E5-DF6A-1590BFEE8221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768C183-FB7A-F975-CBA5-B48BCAF2139D}"/>
              </a:ext>
            </a:extLst>
          </p:cNvPr>
          <p:cNvSpPr txBox="1"/>
          <p:nvPr/>
        </p:nvSpPr>
        <p:spPr>
          <a:xfrm>
            <a:off x="1727397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조</a:t>
            </a:r>
            <a:r>
              <a:rPr lang="en-US" altLang="ko-KR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 YH 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최종</a:t>
            </a:r>
            <a:r>
              <a:rPr lang="en-US" altLang="ko-KR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프로젝트</a:t>
            </a:r>
            <a:endParaRPr lang="en-US" sz="1500" b="0" i="0" u="none" strike="noStrike" spc="600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67871C-B773-0261-C41E-6C3590C81BDD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A41821F3-81D2-1CC3-A97F-476979C40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F33F86B2-8ADD-17B9-1738-C32AD32E57A7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04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300" y="9448800"/>
            <a:ext cx="20053300" cy="97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49300"/>
            <a:ext cx="16675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1800" y="9537701"/>
            <a:ext cx="14846300" cy="7492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</a:t>
            </a:r>
            <a:r>
              <a:rPr lang="ko-KR" altLang="en-US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동기</a:t>
            </a:r>
            <a:endParaRPr lang="en-US" altLang="ko-KR" sz="3600" b="0" i="0" u="none" strike="noStrike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2019300"/>
            <a:ext cx="16675100" cy="6819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295400" y="2616198"/>
            <a:ext cx="15709900" cy="56515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9400"/>
              </a:lnSpc>
            </a:pPr>
            <a:r>
              <a:rPr lang="ko-KR" altLang="en-US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농산물 가격분석 기반 직거래 플랫폼</a:t>
            </a:r>
            <a:endParaRPr lang="en-US" altLang="ko-KR" sz="28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just">
              <a:lnSpc>
                <a:spcPct val="149400"/>
              </a:lnSpc>
            </a:pPr>
            <a:endParaRPr lang="en-US" altLang="ko-KR" sz="28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just">
              <a:lnSpc>
                <a:spcPct val="149400"/>
              </a:lnSpc>
            </a:pPr>
            <a:r>
              <a:rPr lang="en-US" altLang="ko-KR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YH 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프로젝트는 농산물 시세 분석</a:t>
            </a: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그를 이용한 시세 추이 예측 서비스</a:t>
            </a:r>
            <a:r>
              <a:rPr lang="en-US" altLang="ko-KR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lvl="0" algn="just">
              <a:lnSpc>
                <a:spcPct val="149400"/>
              </a:lnSpc>
            </a:pP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농산물 즉시 구매</a:t>
            </a:r>
            <a:r>
              <a:rPr lang="en-US" altLang="ko-KR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• 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 구매 기능</a:t>
            </a:r>
            <a:r>
              <a:rPr lang="en-US" altLang="ko-KR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lvl="0" algn="just">
              <a:lnSpc>
                <a:spcPct val="149400"/>
              </a:lnSpc>
            </a:pPr>
            <a:r>
              <a:rPr lang="en-US" altLang="ko-KR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</a:t>
            </a: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챗봇 기능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통합한 도매업자 전용 농산물 유통 플랫폼입니다</a:t>
            </a:r>
            <a:r>
              <a:rPr lang="en-US" altLang="ko-KR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사이트 소개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52A0E2-FBF8-139A-B9EB-4197F5F3A1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3418" b="3986"/>
          <a:stretch/>
        </p:blipFill>
        <p:spPr>
          <a:xfrm>
            <a:off x="235008" y="2714372"/>
            <a:ext cx="9866630" cy="54105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8" name="group"/>
          <p:cNvGrpSpPr/>
          <p:nvPr/>
        </p:nvGrpSpPr>
        <p:grpSpPr>
          <a:xfrm>
            <a:off x="10107930" y="1694815"/>
            <a:ext cx="7772400" cy="7449680"/>
            <a:chOff x="8902700" y="2641600"/>
            <a:chExt cx="7772400" cy="74496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/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회원가입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7"/>
          <p:cNvSpPr txBox="1"/>
          <p:nvPr/>
        </p:nvSpPr>
        <p:spPr>
          <a:xfrm>
            <a:off x="1727397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조</a:t>
            </a:r>
            <a:r>
              <a:rPr lang="en-US" altLang="ko-KR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 YH 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최종</a:t>
            </a:r>
            <a:r>
              <a:rPr lang="en-US" altLang="ko-KR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프로젝트</a:t>
            </a:r>
            <a:endParaRPr lang="en-US" sz="1500" b="0" i="0" u="none" strike="noStrike" spc="600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3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683235"/>
              </p:ext>
            </p:extLst>
          </p:nvPr>
        </p:nvGraphicFramePr>
        <p:xfrm>
          <a:off x="10710843" y="3180712"/>
          <a:ext cx="6567350" cy="238622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0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회원가입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>
                          <a:latin typeface="맑은 고딕" panose="020B0503020000020004" pitchFamily="50" charset="-127"/>
                        </a:rPr>
                        <a:t>판매자 </a:t>
                      </a:r>
                      <a:r>
                        <a:rPr lang="en-US" altLang="ko-KR" sz="1700" b="0" dirty="0"/>
                        <a:t>/ </a:t>
                      </a:r>
                      <a:r>
                        <a:rPr lang="ko-KR" altLang="en-US" sz="1700" b="0" dirty="0"/>
                        <a:t>구매자 별도의 회원 가입 페이지로 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가입안내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회원 </a:t>
                      </a:r>
                      <a:r>
                        <a:rPr lang="ko-KR" altLang="en-US" sz="1700" b="0" kern="1200" dirty="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가입 안내 문구 표시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로그인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로그인 </a:t>
                      </a:r>
                      <a:r>
                        <a:rPr lang="ko-KR" altLang="en-US" sz="1700" dirty="0"/>
                        <a:t>화면으로 이동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7"/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회원가입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8" name="그룹 30"/>
          <p:cNvGrpSpPr/>
          <p:nvPr/>
        </p:nvGrpSpPr>
        <p:grpSpPr>
          <a:xfrm>
            <a:off x="2594028" y="6167292"/>
            <a:ext cx="471160" cy="440539"/>
            <a:chOff x="834420" y="1502857"/>
            <a:chExt cx="263335" cy="246221"/>
          </a:xfrm>
        </p:grpSpPr>
        <p:sp>
          <p:nvSpPr>
            <p:cNvPr id="19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0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1" name="그룹 30"/>
          <p:cNvGrpSpPr/>
          <p:nvPr/>
        </p:nvGrpSpPr>
        <p:grpSpPr>
          <a:xfrm>
            <a:off x="1103316" y="6164986"/>
            <a:ext cx="471170" cy="411480"/>
            <a:chOff x="834420" y="1502857"/>
            <a:chExt cx="263341" cy="229980"/>
          </a:xfrm>
        </p:grpSpPr>
        <p:sp>
          <p:nvSpPr>
            <p:cNvPr id="22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3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4" name="그룹 30"/>
          <p:cNvGrpSpPr/>
          <p:nvPr/>
        </p:nvGrpSpPr>
        <p:grpSpPr>
          <a:xfrm>
            <a:off x="5486400" y="7353300"/>
            <a:ext cx="471170" cy="411480"/>
            <a:chOff x="834420" y="1502857"/>
            <a:chExt cx="263341" cy="229980"/>
          </a:xfrm>
        </p:grpSpPr>
        <p:sp>
          <p:nvSpPr>
            <p:cNvPr id="25" name="순서도: 연결자 28"/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37" name="직사각형 26">
            <a:extLst>
              <a:ext uri="{FF2B5EF4-FFF2-40B4-BE49-F238E27FC236}">
                <a16:creationId xmlns:a16="http://schemas.microsoft.com/office/drawing/2014/main" id="{440A2AE4-6296-1CD2-880F-CCA0DF14031C}"/>
              </a:ext>
            </a:extLst>
          </p:cNvPr>
          <p:cNvSpPr/>
          <p:nvPr/>
        </p:nvSpPr>
        <p:spPr>
          <a:xfrm>
            <a:off x="8102644" y="6537533"/>
            <a:ext cx="812756" cy="66561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B49B837C-B3D4-E1DC-C283-915E9855DBF6}"/>
              </a:ext>
            </a:extLst>
          </p:cNvPr>
          <p:cNvGrpSpPr/>
          <p:nvPr/>
        </p:nvGrpSpPr>
        <p:grpSpPr>
          <a:xfrm>
            <a:off x="8653790" y="6164986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327981B7-3957-71C0-263E-9C6EA60901D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A10E2A4C-B123-70F8-8A10-B76B3297541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41" name="그룹 30">
            <a:extLst>
              <a:ext uri="{FF2B5EF4-FFF2-40B4-BE49-F238E27FC236}">
                <a16:creationId xmlns:a16="http://schemas.microsoft.com/office/drawing/2014/main" id="{9A23729D-B72E-AD62-6FAE-9F685EB6451A}"/>
              </a:ext>
            </a:extLst>
          </p:cNvPr>
          <p:cNvGrpSpPr/>
          <p:nvPr/>
        </p:nvGrpSpPr>
        <p:grpSpPr>
          <a:xfrm>
            <a:off x="7181215" y="6164986"/>
            <a:ext cx="471170" cy="411480"/>
            <a:chOff x="834420" y="1502857"/>
            <a:chExt cx="263341" cy="229980"/>
          </a:xfrm>
        </p:grpSpPr>
        <p:sp>
          <p:nvSpPr>
            <p:cNvPr id="42" name="순서도: 연결자 28">
              <a:extLst>
                <a:ext uri="{FF2B5EF4-FFF2-40B4-BE49-F238E27FC236}">
                  <a16:creationId xmlns:a16="http://schemas.microsoft.com/office/drawing/2014/main" id="{E43C0568-56F9-22F4-1B8C-5C48D5E4DA6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079B124F-5B53-5C52-B4A7-9A83AC9FACD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9EBCD62-3C0C-8FD5-A6B2-C7B209BD4CDD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B59B07-1030-8E56-C7C9-92F9F5699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1191E4BC-11B7-3530-F014-4D8F805DB79A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8" name="직사각형 26">
            <a:extLst>
              <a:ext uri="{FF2B5EF4-FFF2-40B4-BE49-F238E27FC236}">
                <a16:creationId xmlns:a16="http://schemas.microsoft.com/office/drawing/2014/main" id="{AAD65A15-BC9E-55D6-BD8A-63FA730233E5}"/>
              </a:ext>
            </a:extLst>
          </p:cNvPr>
          <p:cNvSpPr/>
          <p:nvPr/>
        </p:nvSpPr>
        <p:spPr>
          <a:xfrm>
            <a:off x="1981200" y="6531086"/>
            <a:ext cx="812756" cy="66561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13C6D-942C-8A42-9EAE-14761800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748AAFBC-CCA8-86DF-BEB6-D8471D887CE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92" y="2552518"/>
            <a:ext cx="4426858" cy="38962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6A360F-30C9-4D9F-0D06-605C80E61BF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2" y="1860468"/>
            <a:ext cx="4708395" cy="717332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22712C-ECE7-50F1-331A-84860772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CE8CD5D-0795-8156-4F86-33E6D3C79E62}"/>
              </a:ext>
            </a:extLst>
          </p:cNvPr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A2B929DE-2B7D-3C61-0702-3FF6D217DBB4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0488552E-A14F-4B62-AA84-12419DCBD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995748D5-C0DB-8AA8-2C21-15A4967AA6B5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CED9CFA-0D7B-861C-F322-B2E6B739043E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판매자 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구매자 회원가입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59EB2FA9-E7D4-3945-35F8-1FAE0D6CB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96148"/>
              </p:ext>
            </p:extLst>
          </p:nvPr>
        </p:nvGraphicFramePr>
        <p:xfrm>
          <a:off x="10710843" y="3180712"/>
          <a:ext cx="6567350" cy="457854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0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이메일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이메일은 로그인 시 아이디로 사용 되며</a:t>
                      </a:r>
                      <a:r>
                        <a:rPr lang="en-US" altLang="ko-KR" sz="1700" b="0" dirty="0"/>
                        <a:t>, </a:t>
                      </a:r>
                      <a:r>
                        <a:rPr lang="ko-KR" altLang="en-US" sz="1700" b="0" dirty="0"/>
                        <a:t>중복이 불가능</a:t>
                      </a:r>
                      <a:endParaRPr lang="en-US" altLang="ko-KR" sz="1700" b="0" dirty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인증번호 발송 클릭 시 해당 이메일로 인증번호를 발송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비밀번호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회원 </a:t>
                      </a:r>
                      <a:r>
                        <a:rPr lang="ko-KR" altLang="en-US" sz="1700" b="0" kern="1200" dirty="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가입 시 테이블에 </a:t>
                      </a:r>
                      <a:r>
                        <a:rPr lang="en-US" altLang="ko-KR" sz="1700" b="0" kern="1200" dirty="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AES </a:t>
                      </a:r>
                      <a:r>
                        <a:rPr lang="ko-KR" altLang="en-US" sz="1700" b="0" kern="1200" dirty="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방식으로 암호화 하여 저장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주소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다음 </a:t>
                      </a:r>
                      <a:r>
                        <a:rPr lang="ko-KR" altLang="en-US" sz="1700" b="0" kern="1200" dirty="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지도 </a:t>
                      </a:r>
                      <a:r>
                        <a:rPr lang="en-US" altLang="ko-KR" sz="1700" b="0" kern="1200" dirty="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700" b="0" kern="1200" dirty="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사용하여 주소를 검색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</a:rPr>
                        <a:t>4,5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사업자 등록 및 계좌번호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dirty="0"/>
                        <a:t>국세청 </a:t>
                      </a:r>
                      <a:r>
                        <a:rPr lang="en-US" altLang="ko-KR" sz="1700" dirty="0"/>
                        <a:t>API</a:t>
                      </a:r>
                      <a:r>
                        <a:rPr lang="ko-KR" altLang="en-US" sz="1700" dirty="0"/>
                        <a:t>를 이용하여 검증을 하여야 하나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프로젝트 규모상 현재는 사용하지 않음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대신 관리자 페이지에서 확인 후 관리자가 가입을 승인하는 방식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CD9D41C6-A33A-EF43-0455-381C14766046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회원가입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17" name="직사각형 26">
            <a:extLst>
              <a:ext uri="{FF2B5EF4-FFF2-40B4-BE49-F238E27FC236}">
                <a16:creationId xmlns:a16="http://schemas.microsoft.com/office/drawing/2014/main" id="{E0EED989-3B4C-ECD2-1360-3BB6A6F556B5}"/>
              </a:ext>
            </a:extLst>
          </p:cNvPr>
          <p:cNvSpPr/>
          <p:nvPr/>
        </p:nvSpPr>
        <p:spPr>
          <a:xfrm>
            <a:off x="3934436" y="2786887"/>
            <a:ext cx="1170964" cy="6447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18" name="그룹 30">
            <a:extLst>
              <a:ext uri="{FF2B5EF4-FFF2-40B4-BE49-F238E27FC236}">
                <a16:creationId xmlns:a16="http://schemas.microsoft.com/office/drawing/2014/main" id="{18B1A298-E59F-4C55-8644-5CB9499946BA}"/>
              </a:ext>
            </a:extLst>
          </p:cNvPr>
          <p:cNvGrpSpPr/>
          <p:nvPr/>
        </p:nvGrpSpPr>
        <p:grpSpPr>
          <a:xfrm>
            <a:off x="3843668" y="2353782"/>
            <a:ext cx="471160" cy="440539"/>
            <a:chOff x="834420" y="1502857"/>
            <a:chExt cx="263335" cy="246221"/>
          </a:xfrm>
        </p:grpSpPr>
        <p:sp>
          <p:nvSpPr>
            <p:cNvPr id="19" name="순서도: 연결자 28">
              <a:extLst>
                <a:ext uri="{FF2B5EF4-FFF2-40B4-BE49-F238E27FC236}">
                  <a16:creationId xmlns:a16="http://schemas.microsoft.com/office/drawing/2014/main" id="{205A2C14-3461-6465-AEBE-929E84AFB105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E7CEB815-268C-1D34-E8E1-20D33DEA21E0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1" name="그룹 30">
            <a:extLst>
              <a:ext uri="{FF2B5EF4-FFF2-40B4-BE49-F238E27FC236}">
                <a16:creationId xmlns:a16="http://schemas.microsoft.com/office/drawing/2014/main" id="{514AD79D-50D3-6E68-F7C5-357D936766CA}"/>
              </a:ext>
            </a:extLst>
          </p:cNvPr>
          <p:cNvGrpSpPr/>
          <p:nvPr/>
        </p:nvGrpSpPr>
        <p:grpSpPr>
          <a:xfrm>
            <a:off x="357211" y="7296391"/>
            <a:ext cx="471170" cy="411480"/>
            <a:chOff x="834420" y="1502857"/>
            <a:chExt cx="263341" cy="229980"/>
          </a:xfrm>
        </p:grpSpPr>
        <p:sp>
          <p:nvSpPr>
            <p:cNvPr id="22" name="순서도: 연결자 28">
              <a:extLst>
                <a:ext uri="{FF2B5EF4-FFF2-40B4-BE49-F238E27FC236}">
                  <a16:creationId xmlns:a16="http://schemas.microsoft.com/office/drawing/2014/main" id="{046DA6FD-FF2A-B348-9115-7B37627FB17A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D8451663-BD61-0210-0A1F-B8966B0B553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4" name="그룹 30">
            <a:extLst>
              <a:ext uri="{FF2B5EF4-FFF2-40B4-BE49-F238E27FC236}">
                <a16:creationId xmlns:a16="http://schemas.microsoft.com/office/drawing/2014/main" id="{10544E32-51F7-F8F4-5E23-806381E1D7DD}"/>
              </a:ext>
            </a:extLst>
          </p:cNvPr>
          <p:cNvGrpSpPr/>
          <p:nvPr/>
        </p:nvGrpSpPr>
        <p:grpSpPr>
          <a:xfrm>
            <a:off x="372114" y="5847391"/>
            <a:ext cx="471170" cy="411480"/>
            <a:chOff x="834420" y="1502857"/>
            <a:chExt cx="263341" cy="229980"/>
          </a:xfrm>
        </p:grpSpPr>
        <p:sp>
          <p:nvSpPr>
            <p:cNvPr id="25" name="순서도: 연결자 28">
              <a:extLst>
                <a:ext uri="{FF2B5EF4-FFF2-40B4-BE49-F238E27FC236}">
                  <a16:creationId xmlns:a16="http://schemas.microsoft.com/office/drawing/2014/main" id="{956185A4-BF7F-A4DE-0C81-42BBB379B43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F9D56C7B-71E9-5047-B9F4-4F68CF64AE9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36" name="TextBox 4">
            <a:extLst>
              <a:ext uri="{FF2B5EF4-FFF2-40B4-BE49-F238E27FC236}">
                <a16:creationId xmlns:a16="http://schemas.microsoft.com/office/drawing/2014/main" id="{E7C3BF16-BE09-965D-1E72-511539D2F62C}"/>
              </a:ext>
            </a:extLst>
          </p:cNvPr>
          <p:cNvSpPr txBox="1"/>
          <p:nvPr/>
        </p:nvSpPr>
        <p:spPr>
          <a:xfrm>
            <a:off x="1854200" y="99187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sp>
        <p:nvSpPr>
          <p:cNvPr id="37" name="직사각형 26">
            <a:extLst>
              <a:ext uri="{FF2B5EF4-FFF2-40B4-BE49-F238E27FC236}">
                <a16:creationId xmlns:a16="http://schemas.microsoft.com/office/drawing/2014/main" id="{7C13AF53-9274-756F-B071-6E9BCA98F0BC}"/>
              </a:ext>
            </a:extLst>
          </p:cNvPr>
          <p:cNvSpPr/>
          <p:nvPr/>
        </p:nvSpPr>
        <p:spPr>
          <a:xfrm>
            <a:off x="812800" y="3603799"/>
            <a:ext cx="4292600" cy="66561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163ACAB0-2CC7-C84A-7223-B26F6C2179B0}"/>
              </a:ext>
            </a:extLst>
          </p:cNvPr>
          <p:cNvGrpSpPr/>
          <p:nvPr/>
        </p:nvGrpSpPr>
        <p:grpSpPr>
          <a:xfrm>
            <a:off x="7708911" y="2116626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79B978CA-A06A-9C48-D3F3-52A7073BAD8A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764298C8-EFAB-5897-4623-FDA66AAB0B0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1" name="그룹 30">
            <a:extLst>
              <a:ext uri="{FF2B5EF4-FFF2-40B4-BE49-F238E27FC236}">
                <a16:creationId xmlns:a16="http://schemas.microsoft.com/office/drawing/2014/main" id="{4D88FBB3-8169-F21A-622E-7E3B4BA06644}"/>
              </a:ext>
            </a:extLst>
          </p:cNvPr>
          <p:cNvGrpSpPr/>
          <p:nvPr/>
        </p:nvGrpSpPr>
        <p:grpSpPr>
          <a:xfrm>
            <a:off x="367632" y="3398059"/>
            <a:ext cx="471170" cy="411480"/>
            <a:chOff x="834420" y="1502857"/>
            <a:chExt cx="263341" cy="229980"/>
          </a:xfrm>
        </p:grpSpPr>
        <p:sp>
          <p:nvSpPr>
            <p:cNvPr id="42" name="순서도: 연결자 28">
              <a:extLst>
                <a:ext uri="{FF2B5EF4-FFF2-40B4-BE49-F238E27FC236}">
                  <a16:creationId xmlns:a16="http://schemas.microsoft.com/office/drawing/2014/main" id="{3B39FFEE-4F34-C895-4E60-65E4BC60BDA5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A4A1EEF7-A179-DEF4-7850-D73F0D81C553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9" name="직사각형 26">
            <a:extLst>
              <a:ext uri="{FF2B5EF4-FFF2-40B4-BE49-F238E27FC236}">
                <a16:creationId xmlns:a16="http://schemas.microsoft.com/office/drawing/2014/main" id="{A72C1FBC-6B95-FCBD-8F73-81DF03930BA3}"/>
              </a:ext>
            </a:extLst>
          </p:cNvPr>
          <p:cNvSpPr/>
          <p:nvPr/>
        </p:nvSpPr>
        <p:spPr>
          <a:xfrm>
            <a:off x="834102" y="5878741"/>
            <a:ext cx="4292600" cy="70531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0" name="직사각형 26">
            <a:extLst>
              <a:ext uri="{FF2B5EF4-FFF2-40B4-BE49-F238E27FC236}">
                <a16:creationId xmlns:a16="http://schemas.microsoft.com/office/drawing/2014/main" id="{11618F96-E11C-9AE5-D910-BEA1781B7A9A}"/>
              </a:ext>
            </a:extLst>
          </p:cNvPr>
          <p:cNvSpPr/>
          <p:nvPr/>
        </p:nvSpPr>
        <p:spPr>
          <a:xfrm>
            <a:off x="777586" y="7456267"/>
            <a:ext cx="4349115" cy="16178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1" name="직사각형 26">
            <a:extLst>
              <a:ext uri="{FF2B5EF4-FFF2-40B4-BE49-F238E27FC236}">
                <a16:creationId xmlns:a16="http://schemas.microsoft.com/office/drawing/2014/main" id="{27A9A5AA-3C80-FFD0-98AB-E8492DE2ED29}"/>
              </a:ext>
            </a:extLst>
          </p:cNvPr>
          <p:cNvSpPr/>
          <p:nvPr/>
        </p:nvSpPr>
        <p:spPr>
          <a:xfrm>
            <a:off x="5336467" y="2489174"/>
            <a:ext cx="4349115" cy="31700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18C4FF-6297-2A0D-6707-D0ADE186AAE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6772BB-DDA4-1645-3610-5681FB65D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F4C3FED8-93F0-652A-CC5F-3E094A16BE82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04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974E9-E4AA-FF89-1425-0480F718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048C1E-D337-5326-7FA9-03D7E85A9E8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1" y="4476497"/>
            <a:ext cx="7387229" cy="42128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CD6C95-4D83-C647-C321-214D4585E36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3" y="1818371"/>
            <a:ext cx="7659616" cy="238381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47D4207-BE32-E6DA-AC29-CD068E7B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94ACFC57-4CC2-1440-FE33-BE3AB8B4C4F3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255756AB-4F80-9FD8-59ED-DCD66B366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17649BAB-CA4B-931F-06E4-7D79CC31DBEA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1C14F787-1ECA-E44D-76C0-801BAED2D66A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판매자 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구매자 회원가입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810D3F39-82DD-0DBF-9963-E1887656A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018099"/>
              </p:ext>
            </p:extLst>
          </p:nvPr>
        </p:nvGraphicFramePr>
        <p:xfrm>
          <a:off x="10710843" y="3180712"/>
          <a:ext cx="6567350" cy="159081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0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인증번호 발송 알림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인증번호 발송 시 열리는 </a:t>
                      </a:r>
                      <a:r>
                        <a:rPr lang="ko-KR" altLang="en-US" sz="1700" b="0" dirty="0" err="1"/>
                        <a:t>알림창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 dirty="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인증번호 수신</a:t>
                      </a:r>
                      <a:endParaRPr lang="en-US" altLang="ko-KR" sz="1700" b="1" kern="1200" dirty="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실제 </a:t>
                      </a:r>
                      <a:r>
                        <a:rPr lang="ko-KR" altLang="en-US" sz="1700" b="0" kern="1200" dirty="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메일로 인증번호가 수신되는 것을 확인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9A05676-7926-4734-C18B-3A81CCAEED1F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회원가입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17" name="직사각형 26">
            <a:extLst>
              <a:ext uri="{FF2B5EF4-FFF2-40B4-BE49-F238E27FC236}">
                <a16:creationId xmlns:a16="http://schemas.microsoft.com/office/drawing/2014/main" id="{93B038B7-26C3-7909-E3F3-C1F4441377DA}"/>
              </a:ext>
            </a:extLst>
          </p:cNvPr>
          <p:cNvSpPr/>
          <p:nvPr/>
        </p:nvSpPr>
        <p:spPr>
          <a:xfrm>
            <a:off x="2209800" y="6057900"/>
            <a:ext cx="2667000" cy="12192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18" name="그룹 30">
            <a:extLst>
              <a:ext uri="{FF2B5EF4-FFF2-40B4-BE49-F238E27FC236}">
                <a16:creationId xmlns:a16="http://schemas.microsoft.com/office/drawing/2014/main" id="{4D3D5BF1-B602-098B-70ED-84A3D2A09434}"/>
              </a:ext>
            </a:extLst>
          </p:cNvPr>
          <p:cNvGrpSpPr/>
          <p:nvPr/>
        </p:nvGrpSpPr>
        <p:grpSpPr>
          <a:xfrm>
            <a:off x="197179" y="1659071"/>
            <a:ext cx="471160" cy="440539"/>
            <a:chOff x="834420" y="1502857"/>
            <a:chExt cx="263335" cy="246221"/>
          </a:xfrm>
        </p:grpSpPr>
        <p:sp>
          <p:nvSpPr>
            <p:cNvPr id="19" name="순서도: 연결자 28">
              <a:extLst>
                <a:ext uri="{FF2B5EF4-FFF2-40B4-BE49-F238E27FC236}">
                  <a16:creationId xmlns:a16="http://schemas.microsoft.com/office/drawing/2014/main" id="{2FECF695-A156-59B8-1645-E19FFA1D5D4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DB67CD36-48BE-7590-87C9-03B0379AC4B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7" name="그룹 30">
            <a:extLst>
              <a:ext uri="{FF2B5EF4-FFF2-40B4-BE49-F238E27FC236}">
                <a16:creationId xmlns:a16="http://schemas.microsoft.com/office/drawing/2014/main" id="{93AEB991-D2A2-56D8-1DD7-5685F0EDC533}"/>
              </a:ext>
            </a:extLst>
          </p:cNvPr>
          <p:cNvGrpSpPr/>
          <p:nvPr/>
        </p:nvGrpSpPr>
        <p:grpSpPr>
          <a:xfrm>
            <a:off x="4641220" y="5752799"/>
            <a:ext cx="471160" cy="440539"/>
            <a:chOff x="834420" y="1502857"/>
            <a:chExt cx="263335" cy="246221"/>
          </a:xfrm>
        </p:grpSpPr>
        <p:sp>
          <p:nvSpPr>
            <p:cNvPr id="32" name="순서도: 연결자 28">
              <a:extLst>
                <a:ext uri="{FF2B5EF4-FFF2-40B4-BE49-F238E27FC236}">
                  <a16:creationId xmlns:a16="http://schemas.microsoft.com/office/drawing/2014/main" id="{523AD315-3FA2-2E8D-5ABF-9EE621CAE99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448CFAF1-8C34-0BCB-DDFB-31F7679288E1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7C72DC7-04DD-5C21-9C49-EEEAEC8240C5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17CAB2A-996F-4B2D-8C5A-5BB79D990E1F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41339B32-81EE-544D-869A-16B677EFBDF2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07ECC4D-4ED8-3387-5218-FECBDE82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84D1DA88-2146-C261-C95F-07FCFEB4B256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567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B3E7-668D-FA4E-D7FD-2C4FCE2B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3E6E7F5-8010-741E-1C10-1B313484F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31" y="4321851"/>
            <a:ext cx="6363588" cy="4353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532E85-5671-B15B-8573-832ABE3B3F7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1" y="2359965"/>
            <a:ext cx="5591955" cy="149563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2762C6B-70CF-679C-0818-0F85C31D4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2BA5B739-29BB-53AF-8831-F454D9A25C2B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6D0D11ED-4360-A396-6D57-1AA4AF7F1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0E1F9469-66F4-EAAA-B676-A2567DF3EEED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94A30392-FD36-4200-ECAE-E591A8E9465F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판매자 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구매자 회원가입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C71DCF17-9B08-7EFB-6321-AF32AD801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292429"/>
              </p:ext>
            </p:extLst>
          </p:nvPr>
        </p:nvGraphicFramePr>
        <p:xfrm>
          <a:off x="10710843" y="3187057"/>
          <a:ext cx="6567350" cy="159081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76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0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인증번호 인증 완료 시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인증 완료 시 문구를 출력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인증 실패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인증 번호가 다를 시 </a:t>
                      </a:r>
                      <a:r>
                        <a:rPr lang="ko-KR" altLang="en-US" sz="1700" b="0" dirty="0" err="1"/>
                        <a:t>알림창</a:t>
                      </a:r>
                      <a:r>
                        <a:rPr lang="ko-KR" altLang="en-US" sz="1700" b="0" dirty="0"/>
                        <a:t> 출력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ADACCE57-D329-BAB8-FBA2-5F118716A3EB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회원가입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17" name="직사각형 26">
            <a:extLst>
              <a:ext uri="{FF2B5EF4-FFF2-40B4-BE49-F238E27FC236}">
                <a16:creationId xmlns:a16="http://schemas.microsoft.com/office/drawing/2014/main" id="{DF453358-E2D1-BCD8-2A59-0CC0311F8FB5}"/>
              </a:ext>
            </a:extLst>
          </p:cNvPr>
          <p:cNvSpPr/>
          <p:nvPr/>
        </p:nvSpPr>
        <p:spPr>
          <a:xfrm>
            <a:off x="1800345" y="4397679"/>
            <a:ext cx="4143255" cy="121496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18" name="그룹 30">
            <a:extLst>
              <a:ext uri="{FF2B5EF4-FFF2-40B4-BE49-F238E27FC236}">
                <a16:creationId xmlns:a16="http://schemas.microsoft.com/office/drawing/2014/main" id="{DF04DACD-351E-DA14-EA39-94920C59EC6D}"/>
              </a:ext>
            </a:extLst>
          </p:cNvPr>
          <p:cNvGrpSpPr/>
          <p:nvPr/>
        </p:nvGrpSpPr>
        <p:grpSpPr>
          <a:xfrm>
            <a:off x="606236" y="2447345"/>
            <a:ext cx="471160" cy="440539"/>
            <a:chOff x="834420" y="1502857"/>
            <a:chExt cx="263335" cy="246221"/>
          </a:xfrm>
        </p:grpSpPr>
        <p:sp>
          <p:nvSpPr>
            <p:cNvPr id="19" name="순서도: 연결자 28">
              <a:extLst>
                <a:ext uri="{FF2B5EF4-FFF2-40B4-BE49-F238E27FC236}">
                  <a16:creationId xmlns:a16="http://schemas.microsoft.com/office/drawing/2014/main" id="{482CF462-6824-C57B-30F6-60CDF46DD3E1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3962E678-DE8E-F407-0C04-C9E59DBEF2B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7" name="그룹 30">
            <a:extLst>
              <a:ext uri="{FF2B5EF4-FFF2-40B4-BE49-F238E27FC236}">
                <a16:creationId xmlns:a16="http://schemas.microsoft.com/office/drawing/2014/main" id="{7DE4CD61-B5D0-9B37-A73C-281452C4AFC0}"/>
              </a:ext>
            </a:extLst>
          </p:cNvPr>
          <p:cNvGrpSpPr/>
          <p:nvPr/>
        </p:nvGrpSpPr>
        <p:grpSpPr>
          <a:xfrm>
            <a:off x="492898" y="4079657"/>
            <a:ext cx="471160" cy="440539"/>
            <a:chOff x="834420" y="1502857"/>
            <a:chExt cx="263335" cy="246221"/>
          </a:xfrm>
        </p:grpSpPr>
        <p:sp>
          <p:nvSpPr>
            <p:cNvPr id="32" name="순서도: 연결자 28">
              <a:extLst>
                <a:ext uri="{FF2B5EF4-FFF2-40B4-BE49-F238E27FC236}">
                  <a16:creationId xmlns:a16="http://schemas.microsoft.com/office/drawing/2014/main" id="{75C2D986-F9D5-9D93-785F-6761F33BE4B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B56C2712-9542-4EBB-F075-4F851D175C9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F26113-9767-7A13-42BB-9AAB1E45A790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0F4EFF52-39D9-3BE0-C564-15E57BD37295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218C00B2-CFF5-607A-B482-7DC9E38AAF18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D5920CA4-A401-D275-03C6-B1469C074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0BA290D6-7F43-8F4B-31FC-839F9A8FD6D0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725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466A2-141D-C3C6-2FB4-C84DD030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BE275E1-5C7E-E578-13BC-6A9FE97774C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0381" y="2090550"/>
            <a:ext cx="9504782" cy="706066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D39CC-852E-5768-CCB1-E1901433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0CFF4D8E-71CF-C547-91B2-E76B9BC0BCC2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E48AD60B-3869-0002-2C93-1252D3EB0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83C3B991-B0B4-C635-94CD-B1A307277CC5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B3498F78-B0DB-C335-6327-072B36C3CBA8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판매자 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구매자 회원가입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F5BA3BDA-8BEA-0D38-AF2A-40D5229FD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95581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023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회원 비밀번호 암호화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회원 가입 </a:t>
                      </a:r>
                      <a:r>
                        <a:rPr lang="ko-KR" altLang="en-US" sz="1700" b="0" dirty="0" err="1"/>
                        <a:t>완료시</a:t>
                      </a:r>
                      <a:r>
                        <a:rPr lang="ko-KR" altLang="en-US" sz="1700" b="0" dirty="0"/>
                        <a:t> 테이블에 </a:t>
                      </a:r>
                      <a:r>
                        <a:rPr lang="en-US" altLang="ko-KR" sz="1700" b="0" dirty="0"/>
                        <a:t>AES </a:t>
                      </a:r>
                      <a:r>
                        <a:rPr lang="ko-KR" altLang="en-US" sz="1700" b="0" dirty="0"/>
                        <a:t>방식으로 암호화 하여 저장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99554D5E-9A4A-AC6D-33B6-C4C728B37D49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회원가입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17" name="직사각형 26">
            <a:extLst>
              <a:ext uri="{FF2B5EF4-FFF2-40B4-BE49-F238E27FC236}">
                <a16:creationId xmlns:a16="http://schemas.microsoft.com/office/drawing/2014/main" id="{3A099B04-AE1E-277D-D2B6-DEE0643477EA}"/>
              </a:ext>
            </a:extLst>
          </p:cNvPr>
          <p:cNvSpPr/>
          <p:nvPr/>
        </p:nvSpPr>
        <p:spPr>
          <a:xfrm>
            <a:off x="5226561" y="5882347"/>
            <a:ext cx="2012440" cy="86135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18" name="그룹 30">
            <a:extLst>
              <a:ext uri="{FF2B5EF4-FFF2-40B4-BE49-F238E27FC236}">
                <a16:creationId xmlns:a16="http://schemas.microsoft.com/office/drawing/2014/main" id="{DE0DAFD1-221E-F8DB-7ED6-F48B27658178}"/>
              </a:ext>
            </a:extLst>
          </p:cNvPr>
          <p:cNvGrpSpPr/>
          <p:nvPr/>
        </p:nvGrpSpPr>
        <p:grpSpPr>
          <a:xfrm>
            <a:off x="5172772" y="5464487"/>
            <a:ext cx="471160" cy="440539"/>
            <a:chOff x="834420" y="1502857"/>
            <a:chExt cx="263335" cy="246221"/>
          </a:xfrm>
        </p:grpSpPr>
        <p:sp>
          <p:nvSpPr>
            <p:cNvPr id="19" name="순서도: 연결자 28">
              <a:extLst>
                <a:ext uri="{FF2B5EF4-FFF2-40B4-BE49-F238E27FC236}">
                  <a16:creationId xmlns:a16="http://schemas.microsoft.com/office/drawing/2014/main" id="{45E0D551-C2C4-FC66-3A56-5BFEDC0E599A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BE2497AB-536F-D824-BA71-F6CBB45D80E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4E2341-612D-3629-C527-28D52850A95D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526EAE39-3F1B-D34B-7EC7-A54A0AC9688B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213008B-49CD-D7F4-26B0-EC723243B2A8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7688D79-3884-FA81-FB34-519986F1B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D2D1088C-0EF2-A0BF-8253-E9D998D09B7A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975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7631E-E527-0127-0DEB-93C4DBD24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B04CE2-548A-2C70-E863-2D089994E66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380991"/>
            <a:ext cx="8305800" cy="589899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51174C-0538-A0E4-3B07-AC014486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090E1911-5E3F-729C-7ACE-EED963802A73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67640797-3646-5AF4-DD54-7B7519A55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DDC89CDC-204D-46EB-4962-4CDE3069FB2B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39AA6BF6-0DE4-9788-479E-E371011F39D7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로그인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B65B018D-B222-8D9E-FC33-FFBEC7C4B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753169"/>
              </p:ext>
            </p:extLst>
          </p:nvPr>
        </p:nvGraphicFramePr>
        <p:xfrm>
          <a:off x="10710843" y="3180712"/>
          <a:ext cx="6567350" cy="2556526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023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로그인 필수 </a:t>
                      </a:r>
                      <a:r>
                        <a:rPr lang="ko-KR" altLang="en-US" sz="1700" b="1" dirty="0" err="1">
                          <a:latin typeface="맑은 고딕" panose="020B0503020000020004" pitchFamily="50" charset="-127"/>
                        </a:rPr>
                        <a:t>입력창</a:t>
                      </a:r>
                      <a:endParaRPr lang="en-US" altLang="ko-KR" sz="1700" b="1" dirty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회원 </a:t>
                      </a:r>
                      <a:r>
                        <a:rPr lang="ko-KR" altLang="en-US" sz="1700" b="0" dirty="0"/>
                        <a:t>가입 시 입력한 이메일과 비밀번호를 이용하여 로그인 가능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700" b="1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b="1" dirty="0"/>
                        <a:t>비밀번호</a:t>
                      </a:r>
                      <a:r>
                        <a:rPr lang="en-US" altLang="ko-KR" sz="1700" b="1" dirty="0"/>
                        <a:t>, </a:t>
                      </a:r>
                      <a:r>
                        <a:rPr lang="ko-KR" altLang="en-US" sz="1700" b="1" dirty="0"/>
                        <a:t>회원가입 페이지 이동</a:t>
                      </a:r>
                      <a:endParaRPr lang="en-US" altLang="ko-KR" sz="1700" b="1" dirty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dirty="0"/>
                        <a:t>각각의 문구를 누르면 해당하는 페이지로 이동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 err="1">
                          <a:latin typeface="맑은 고딕" panose="020B0503020000020004" pitchFamily="50" charset="-127"/>
                        </a:rPr>
                        <a:t>뒤로가기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dirty="0"/>
                        <a:t>로그인을 취소하고 이전화면으로 이동</a:t>
                      </a:r>
                      <a:endParaRPr lang="en-US" altLang="ko-KR" sz="170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DD1D5481-8660-9411-B6BF-AB7F1CD3D26F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로그인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17" name="직사각형 26">
            <a:extLst>
              <a:ext uri="{FF2B5EF4-FFF2-40B4-BE49-F238E27FC236}">
                <a16:creationId xmlns:a16="http://schemas.microsoft.com/office/drawing/2014/main" id="{EA38B579-339B-0E88-F493-F3755553FDD6}"/>
              </a:ext>
            </a:extLst>
          </p:cNvPr>
          <p:cNvSpPr/>
          <p:nvPr/>
        </p:nvSpPr>
        <p:spPr>
          <a:xfrm>
            <a:off x="6305754" y="4053235"/>
            <a:ext cx="2381046" cy="124266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18" name="그룹 30">
            <a:extLst>
              <a:ext uri="{FF2B5EF4-FFF2-40B4-BE49-F238E27FC236}">
                <a16:creationId xmlns:a16="http://schemas.microsoft.com/office/drawing/2014/main" id="{D4BAD94B-EB9B-2A5B-DD83-DCAE6ECD5DAE}"/>
              </a:ext>
            </a:extLst>
          </p:cNvPr>
          <p:cNvGrpSpPr/>
          <p:nvPr/>
        </p:nvGrpSpPr>
        <p:grpSpPr>
          <a:xfrm>
            <a:off x="6172200" y="3750416"/>
            <a:ext cx="471160" cy="440539"/>
            <a:chOff x="834420" y="1502857"/>
            <a:chExt cx="263335" cy="246221"/>
          </a:xfrm>
        </p:grpSpPr>
        <p:sp>
          <p:nvSpPr>
            <p:cNvPr id="19" name="순서도: 연결자 28">
              <a:extLst>
                <a:ext uri="{FF2B5EF4-FFF2-40B4-BE49-F238E27FC236}">
                  <a16:creationId xmlns:a16="http://schemas.microsoft.com/office/drawing/2014/main" id="{2F0F6AE3-12B8-8163-A592-740D990EC33B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D20D0568-E174-5143-267B-45CD81BCA93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3" name="그룹 30">
            <a:extLst>
              <a:ext uri="{FF2B5EF4-FFF2-40B4-BE49-F238E27FC236}">
                <a16:creationId xmlns:a16="http://schemas.microsoft.com/office/drawing/2014/main" id="{728AA468-0375-F8DD-86DC-05DF030CB696}"/>
              </a:ext>
            </a:extLst>
          </p:cNvPr>
          <p:cNvGrpSpPr/>
          <p:nvPr/>
        </p:nvGrpSpPr>
        <p:grpSpPr>
          <a:xfrm>
            <a:off x="812800" y="2160721"/>
            <a:ext cx="471160" cy="440539"/>
            <a:chOff x="834420" y="1502857"/>
            <a:chExt cx="263335" cy="246221"/>
          </a:xfrm>
        </p:grpSpPr>
        <p:sp>
          <p:nvSpPr>
            <p:cNvPr id="7" name="순서도: 연결자 28">
              <a:extLst>
                <a:ext uri="{FF2B5EF4-FFF2-40B4-BE49-F238E27FC236}">
                  <a16:creationId xmlns:a16="http://schemas.microsoft.com/office/drawing/2014/main" id="{7CF17C09-2F27-1C8C-62C0-5F40CF2A548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6D402D96-3915-7158-4EE9-BB6ECE5C491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3" name="그룹 30">
            <a:extLst>
              <a:ext uri="{FF2B5EF4-FFF2-40B4-BE49-F238E27FC236}">
                <a16:creationId xmlns:a16="http://schemas.microsoft.com/office/drawing/2014/main" id="{B3C8F850-E6E5-B233-C08A-C4DFD013399F}"/>
              </a:ext>
            </a:extLst>
          </p:cNvPr>
          <p:cNvGrpSpPr/>
          <p:nvPr/>
        </p:nvGrpSpPr>
        <p:grpSpPr>
          <a:xfrm>
            <a:off x="7181220" y="6193338"/>
            <a:ext cx="471160" cy="440539"/>
            <a:chOff x="834420" y="1502857"/>
            <a:chExt cx="263335" cy="246221"/>
          </a:xfrm>
        </p:grpSpPr>
        <p:sp>
          <p:nvSpPr>
            <p:cNvPr id="24" name="순서도: 연결자 28">
              <a:extLst>
                <a:ext uri="{FF2B5EF4-FFF2-40B4-BE49-F238E27FC236}">
                  <a16:creationId xmlns:a16="http://schemas.microsoft.com/office/drawing/2014/main" id="{5C669F50-7DB0-208F-7937-15D3442E31E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5" name="TextBox 29">
              <a:extLst>
                <a:ext uri="{FF2B5EF4-FFF2-40B4-BE49-F238E27FC236}">
                  <a16:creationId xmlns:a16="http://schemas.microsoft.com/office/drawing/2014/main" id="{E75CDFF0-EC5A-4DF1-3BA4-D8A5D0D3D360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6" name="직사각형 26">
            <a:extLst>
              <a:ext uri="{FF2B5EF4-FFF2-40B4-BE49-F238E27FC236}">
                <a16:creationId xmlns:a16="http://schemas.microsoft.com/office/drawing/2014/main" id="{DA3CBA3B-8B0B-8CC9-6A11-F19BB92FDBA2}"/>
              </a:ext>
            </a:extLst>
          </p:cNvPr>
          <p:cNvSpPr/>
          <p:nvPr/>
        </p:nvSpPr>
        <p:spPr>
          <a:xfrm>
            <a:off x="6305754" y="6630175"/>
            <a:ext cx="2381046" cy="70632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727F09-7FA6-E619-A7D7-9DD4A721850E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D39776C8-0952-F494-244D-BC7F671D96C8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8D67F571-138A-EE83-2D08-9E6779223DCA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721DB198-4315-4FFD-3A2A-D14CDE69F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44FD75EC-4E40-8CE9-E7CA-59B2673DD966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510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298DB-4CF0-BB15-5C2A-5CAB2B363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2FAA982-FE4B-1120-28C8-ABC0F420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276" y="1816161"/>
            <a:ext cx="4782217" cy="68494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3A0061-91F8-E536-C280-8BBA633A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8" y="1827597"/>
            <a:ext cx="4401164" cy="674464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C7E616-D1CD-4F75-3CCE-5BEF49C68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0DB08936-7E3B-0A5D-7AC0-847309236F6D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B0A7F5C5-69D4-4959-D84B-8F104348A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001685DB-9617-7777-3E7F-0663C21338FE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9AB111E9-C62B-0B76-8AE6-9DAEA89DB178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로그인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D39A4E1-0DC0-5FA4-159C-31CFB99D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61089"/>
              </p:ext>
            </p:extLst>
          </p:nvPr>
        </p:nvGraphicFramePr>
        <p:xfrm>
          <a:off x="10710843" y="3180712"/>
          <a:ext cx="6567350" cy="159081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0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0" dirty="0">
                          <a:latin typeface="맑은 고딕" panose="020B0503020000020004" pitchFamily="50" charset="-127"/>
                        </a:rPr>
                        <a:t>로그인 성공 시</a:t>
                      </a:r>
                      <a:endParaRPr lang="en-US" altLang="ko-KR" sz="1700" b="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dirty="0">
                          <a:latin typeface="맑은 고딕" panose="020B0503020000020004" pitchFamily="50" charset="-127"/>
                        </a:rPr>
                        <a:t>로그인 실패 시</a:t>
                      </a:r>
                      <a:endParaRPr lang="en-US" altLang="ko-KR" sz="17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0C7A07CA-9053-47A6-271E-A15DFC43B51C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로그인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32" name="그룹 30">
            <a:extLst>
              <a:ext uri="{FF2B5EF4-FFF2-40B4-BE49-F238E27FC236}">
                <a16:creationId xmlns:a16="http://schemas.microsoft.com/office/drawing/2014/main" id="{8099B088-A06B-9D7A-C83F-5B37BDFDD454}"/>
              </a:ext>
            </a:extLst>
          </p:cNvPr>
          <p:cNvGrpSpPr/>
          <p:nvPr/>
        </p:nvGrpSpPr>
        <p:grpSpPr>
          <a:xfrm>
            <a:off x="2233116" y="1659071"/>
            <a:ext cx="471160" cy="440539"/>
            <a:chOff x="834420" y="1502857"/>
            <a:chExt cx="263335" cy="246221"/>
          </a:xfrm>
        </p:grpSpPr>
        <p:sp>
          <p:nvSpPr>
            <p:cNvPr id="33" name="순서도: 연결자 28">
              <a:extLst>
                <a:ext uri="{FF2B5EF4-FFF2-40B4-BE49-F238E27FC236}">
                  <a16:creationId xmlns:a16="http://schemas.microsoft.com/office/drawing/2014/main" id="{B9BE9825-BE31-886D-3552-C52BA7025565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4" name="TextBox 29">
              <a:extLst>
                <a:ext uri="{FF2B5EF4-FFF2-40B4-BE49-F238E27FC236}">
                  <a16:creationId xmlns:a16="http://schemas.microsoft.com/office/drawing/2014/main" id="{3D7EF903-A1F0-CBA5-2438-5C5B0F077AE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37" name="그룹 30">
            <a:extLst>
              <a:ext uri="{FF2B5EF4-FFF2-40B4-BE49-F238E27FC236}">
                <a16:creationId xmlns:a16="http://schemas.microsoft.com/office/drawing/2014/main" id="{357AD71E-3B9C-14ED-4AC2-B3D9F3C87250}"/>
              </a:ext>
            </a:extLst>
          </p:cNvPr>
          <p:cNvGrpSpPr/>
          <p:nvPr/>
        </p:nvGrpSpPr>
        <p:grpSpPr>
          <a:xfrm>
            <a:off x="7318324" y="1621408"/>
            <a:ext cx="471160" cy="440539"/>
            <a:chOff x="834420" y="1502857"/>
            <a:chExt cx="263335" cy="246221"/>
          </a:xfrm>
        </p:grpSpPr>
        <p:sp>
          <p:nvSpPr>
            <p:cNvPr id="38" name="순서도: 연결자 28">
              <a:extLst>
                <a:ext uri="{FF2B5EF4-FFF2-40B4-BE49-F238E27FC236}">
                  <a16:creationId xmlns:a16="http://schemas.microsoft.com/office/drawing/2014/main" id="{53155E86-D29F-204E-91B6-FABA721578BD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0D8E6A9A-6E48-C98E-E121-9887715B3F8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925582-FD7B-E845-3232-1A61A032DD9F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983C7EB6-CF2A-FF7A-5F77-AB1DBBAEA2DF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2DF2DD-50D5-EBA2-558C-E388C055C795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96875D9-8396-774A-D779-D734FF4E4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83617E43-2E07-C233-3203-FFD71AE6E964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470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24EAE-0A90-5B46-ED09-D21581B7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952A9FD8-47E5-FCA4-A64B-2541B21F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21" y="1987638"/>
            <a:ext cx="9238078" cy="641546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5BE17F1-96D6-B46B-810A-449574DF6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C2DB1412-BF7E-0083-11CC-4FB086E9789E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1152FDBA-2465-0DF9-0C87-DF307D166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90726042-6119-C986-02F1-ABA3D16944E7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E41B682F-4DAD-4101-A0A4-3A5E64F79D39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로그인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93E93E65-7A29-B21A-4761-9C6676030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200263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0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로그인 성공 시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/>
                        <a:t>JWT </a:t>
                      </a:r>
                      <a:r>
                        <a:rPr lang="en-US" altLang="ko-KR" sz="1700" b="0" dirty="0"/>
                        <a:t>+ </a:t>
                      </a:r>
                      <a:r>
                        <a:rPr lang="ko-KR" altLang="en-US" sz="1700" b="0" dirty="0"/>
                        <a:t>쿠키 방식으로 사용자 정보가 저장되는 것을 확인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A6D03396-621D-1587-8FEA-88C1404E905C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로그인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2" name="직사각형 26">
            <a:extLst>
              <a:ext uri="{FF2B5EF4-FFF2-40B4-BE49-F238E27FC236}">
                <a16:creationId xmlns:a16="http://schemas.microsoft.com/office/drawing/2014/main" id="{7C4C10E1-6097-039F-5401-B1F69BC94A45}"/>
              </a:ext>
            </a:extLst>
          </p:cNvPr>
          <p:cNvSpPr/>
          <p:nvPr/>
        </p:nvSpPr>
        <p:spPr>
          <a:xfrm>
            <a:off x="5257160" y="2565141"/>
            <a:ext cx="2381046" cy="61557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" name="직사각형 26">
            <a:extLst>
              <a:ext uri="{FF2B5EF4-FFF2-40B4-BE49-F238E27FC236}">
                <a16:creationId xmlns:a16="http://schemas.microsoft.com/office/drawing/2014/main" id="{A83882C7-291F-FCBD-EB7A-00C72553EFB1}"/>
              </a:ext>
            </a:extLst>
          </p:cNvPr>
          <p:cNvSpPr/>
          <p:nvPr/>
        </p:nvSpPr>
        <p:spPr>
          <a:xfrm>
            <a:off x="3686277" y="3998774"/>
            <a:ext cx="1570883" cy="11447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F662A632-9C92-22E6-99E5-B64B7EF9C0E8}"/>
              </a:ext>
            </a:extLst>
          </p:cNvPr>
          <p:cNvGrpSpPr/>
          <p:nvPr/>
        </p:nvGrpSpPr>
        <p:grpSpPr>
          <a:xfrm>
            <a:off x="4632531" y="3012135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C17C529-EFB6-B2B7-195C-06AE37E6D335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EC4B7B6C-AB01-40AD-F6BE-DC083ABC55B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4E58FA-CEEA-7115-2810-FB89BC4770F0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210B1398-A05D-DCB9-C0B0-1D9E7FAF1914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045E1303-0A85-BF13-13ED-5CCC882DC39A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5A126A21-88A3-E8F3-FABC-B0AE87041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BF6DD652-6957-DF2E-8F63-2A01E296574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87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65A5F-120F-B3DD-29E8-C0D8E6EE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6809F06-C68D-7015-58BD-AD73DEC8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88" y="1994527"/>
            <a:ext cx="8705693" cy="655613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C186F38-47E3-AA3A-1E48-8F483DEF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C9752CF-686D-78F8-EE44-9CF1EE405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7057" y="3936608"/>
            <a:ext cx="1770344" cy="233255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26AAF5B2-1525-9FBC-8DB3-07A6E2355C3E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C86556E2-00DB-009C-1CDF-19DB97A21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4455A3D-94EC-956F-0CD6-CD13D5CC5B60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49E679C9-8F02-09AA-DBD5-20238B5ED432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아이디 찾기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AB7B52AE-5C43-82B9-D262-13FAE50C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33861"/>
              </p:ext>
            </p:extLst>
          </p:nvPr>
        </p:nvGraphicFramePr>
        <p:xfrm>
          <a:off x="10710843" y="3180712"/>
          <a:ext cx="6567350" cy="175330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0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아이디 찾기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이름과 </a:t>
                      </a:r>
                      <a:r>
                        <a:rPr lang="ko-KR" altLang="en-US" sz="17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전화번호를 입력하면 해당하는 회원 아이디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7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7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 찾을 수 있다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 err="1">
                          <a:latin typeface="맑은 고딕" panose="020B0503020000020004" pitchFamily="50" charset="-127"/>
                        </a:rPr>
                        <a:t>뒤로가기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dirty="0"/>
                        <a:t>아이디 찾기를 취소하고 이전화면으로 이동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FADBFFD8-761A-3BC6-ED4F-C85651F23458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아이디 찾기</a:t>
            </a:r>
            <a:endParaRPr lang="en-US" altLang="ko-KR" sz="4300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2" name="직사각형 26">
            <a:extLst>
              <a:ext uri="{FF2B5EF4-FFF2-40B4-BE49-F238E27FC236}">
                <a16:creationId xmlns:a16="http://schemas.microsoft.com/office/drawing/2014/main" id="{F3347A6A-0381-1695-0099-3B2AE53B22E1}"/>
              </a:ext>
            </a:extLst>
          </p:cNvPr>
          <p:cNvSpPr/>
          <p:nvPr/>
        </p:nvSpPr>
        <p:spPr>
          <a:xfrm>
            <a:off x="4495800" y="4770936"/>
            <a:ext cx="3581400" cy="25061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" name="직사각형 26">
            <a:extLst>
              <a:ext uri="{FF2B5EF4-FFF2-40B4-BE49-F238E27FC236}">
                <a16:creationId xmlns:a16="http://schemas.microsoft.com/office/drawing/2014/main" id="{0E22DF49-D537-B334-FF73-BF14A095DF50}"/>
              </a:ext>
            </a:extLst>
          </p:cNvPr>
          <p:cNvSpPr/>
          <p:nvPr/>
        </p:nvSpPr>
        <p:spPr>
          <a:xfrm>
            <a:off x="941955" y="2035987"/>
            <a:ext cx="1267845" cy="52915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B07E6984-47CF-6212-603F-2B7C1F7822DD}"/>
              </a:ext>
            </a:extLst>
          </p:cNvPr>
          <p:cNvGrpSpPr/>
          <p:nvPr/>
        </p:nvGrpSpPr>
        <p:grpSpPr>
          <a:xfrm>
            <a:off x="4405640" y="4330397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37F1FCC8-863C-FCA6-B4FC-5AD3DEE4EA9A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A5ADCE43-932C-F0BB-AE64-6F003B9CCF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4" name="그룹 30">
            <a:extLst>
              <a:ext uri="{FF2B5EF4-FFF2-40B4-BE49-F238E27FC236}">
                <a16:creationId xmlns:a16="http://schemas.microsoft.com/office/drawing/2014/main" id="{9773CC04-5B4A-19CD-7D34-BCF7B49C0805}"/>
              </a:ext>
            </a:extLst>
          </p:cNvPr>
          <p:cNvGrpSpPr/>
          <p:nvPr/>
        </p:nvGrpSpPr>
        <p:grpSpPr>
          <a:xfrm>
            <a:off x="2189861" y="1940452"/>
            <a:ext cx="471160" cy="440539"/>
            <a:chOff x="834420" y="1502857"/>
            <a:chExt cx="263335" cy="246221"/>
          </a:xfrm>
        </p:grpSpPr>
        <p:sp>
          <p:nvSpPr>
            <p:cNvPr id="25" name="순서도: 연결자 28">
              <a:extLst>
                <a:ext uri="{FF2B5EF4-FFF2-40B4-BE49-F238E27FC236}">
                  <a16:creationId xmlns:a16="http://schemas.microsoft.com/office/drawing/2014/main" id="{9115293F-6E71-E75A-B7E0-7D256F9BA14A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CCB9CB4C-ED81-50C1-CBB7-6B292FFBE9B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4DB21B-A18E-EFB6-25FD-014B1236882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4C0A215-6FA2-4DEB-E09E-C6FFE9703556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52DAB31E-728D-D137-D30A-A0C8C28F5D8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2C8FC02B-086C-944F-1E44-ADE8AB405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3FF0EC0F-A580-78F6-8C14-414F38E81A9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96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A6D03E1-B0F6-E316-95B5-A6531CB09DB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12498"/>
            <a:ext cx="7493000" cy="32190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02700" y="2435860"/>
            <a:ext cx="7759700" cy="3022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44100" y="3407410"/>
            <a:ext cx="6477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해당하는 회원이 존재할 경우 해당 회원의 아이디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이메일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를 출력</a:t>
            </a:r>
            <a:endParaRPr lang="ko-KR" sz="19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91600" y="2588260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endParaRPr lang="en-US" sz="39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02700" y="5871169"/>
            <a:ext cx="7759700" cy="335597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071100" y="6807200"/>
            <a:ext cx="6477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회원 상태에 따라 안내 메시지 출력</a:t>
            </a:r>
            <a:endParaRPr lang="en-US" altLang="ko-KR" sz="19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미승인</a:t>
            </a:r>
            <a:r>
              <a:rPr lang="ko-KR" altLang="en-US" sz="1900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 상태</a:t>
            </a:r>
            <a:endParaRPr lang="ko-KR" sz="19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991600" y="6075045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endParaRPr lang="en-US" sz="39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85000" y="3898900"/>
            <a:ext cx="2007234" cy="3429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FD0BB948-4AC8-F979-8335-ACF294067782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아이디 찾기</a:t>
            </a:r>
            <a:endParaRPr lang="en-US" altLang="ko-KR" sz="4300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DA6AD4D-426E-E28E-8C6A-1B3DCC62FC9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673616"/>
            <a:ext cx="7493000" cy="32190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F1B91B8-2CCE-95B2-461A-90C078E54CAE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F265FB7B-ADC6-6732-2AF5-35BAC57A5120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FA4A0478-FA35-BEFE-835C-2A36C1010628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6253C0E-184A-12A4-E336-54363B6B5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BAEBA5CE-98F8-CBF5-DFDC-28FCBE48C94D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94600" y="7377430"/>
            <a:ext cx="13970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300" y="9448800"/>
            <a:ext cx="20053300" cy="97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49300"/>
            <a:ext cx="16675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1800" y="9537701"/>
            <a:ext cx="14846300" cy="7492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</a:t>
            </a:r>
            <a:r>
              <a:rPr lang="ko-KR" altLang="en-US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동기</a:t>
            </a:r>
            <a:endParaRPr lang="en-US" altLang="ko-KR" sz="3600" b="0" i="0" u="none" strike="noStrike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5" y="2006598"/>
            <a:ext cx="16675100" cy="6819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295400" y="2616198"/>
            <a:ext cx="15709900" cy="56515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49400"/>
              </a:lnSpc>
            </a:pPr>
            <a:r>
              <a:rPr lang="ko-KR" altLang="en-US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농산물 유통 시장은 가격 변동성이 크고 비교적 정보 비대칭이 심한 구조입니다</a:t>
            </a:r>
            <a:r>
              <a:rPr lang="en-US" altLang="ko-KR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0" algn="just">
              <a:lnSpc>
                <a:spcPct val="149400"/>
              </a:lnSpc>
            </a:pP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특히 도매업자의 경우 매입 타이밍을 예측하기 어려울 뿐 아니라</a:t>
            </a:r>
            <a:r>
              <a:rPr lang="en-US" altLang="ko-KR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플랫폼들은 대부분 즉시 구매 위주로 구성되어 있어 안정적인 물량 확보나 장기적인 수급 계획 수립에 한계가 있습니다</a:t>
            </a:r>
            <a:r>
              <a:rPr lang="en-US" altLang="ko-KR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0" algn="just">
              <a:lnSpc>
                <a:spcPct val="149400"/>
              </a:lnSpc>
            </a:pPr>
            <a:endParaRPr lang="en-US" altLang="ko-KR" sz="28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just">
              <a:lnSpc>
                <a:spcPct val="149400"/>
              </a:lnSpc>
            </a:pP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이에 우리는 시세 분석 기능을 기반으로</a:t>
            </a:r>
            <a:r>
              <a:rPr lang="en-US" altLang="ko-KR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즉시 구매와 예약 구매 기능을 구분하여 제공하는 통합 플랫폼을 기획하게 되었습니다</a:t>
            </a:r>
            <a:r>
              <a:rPr lang="en-US" altLang="ko-KR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0" algn="just">
              <a:lnSpc>
                <a:spcPct val="149400"/>
              </a:lnSpc>
            </a:pPr>
            <a:r>
              <a:rPr lang="ko-KR" altLang="en-US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사용자는 사이트 내에서 시세 추이 분석부터 거래 유통까지 한 번에 처리할 수 있으며</a:t>
            </a:r>
            <a:r>
              <a:rPr lang="en-US" altLang="ko-KR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보다 전략적인 농산물 유통 의사결정이 가능하도록 설계하였습니다</a:t>
            </a:r>
            <a:r>
              <a:rPr lang="en-US" altLang="ko-KR" sz="28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추진 배경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64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DFF33-0843-E720-4096-4B32C3DF1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DD7B678-30A1-BDCD-A857-CDFB0EFD387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9" y="5792184"/>
            <a:ext cx="5715001" cy="32555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BC0DE4-4A01-B10A-D41E-68288906A99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8753" r="8066"/>
          <a:stretch/>
        </p:blipFill>
        <p:spPr>
          <a:xfrm>
            <a:off x="1701799" y="2132178"/>
            <a:ext cx="5715002" cy="332628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877AA5-5688-D14E-6531-8C418073E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E7035B7D-6ED6-37DC-A976-DE1C1EECFEE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72DDD8AB-1735-471C-B81C-74424A106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02700" y="2435860"/>
            <a:ext cx="7759700" cy="30226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41B28A9D-6798-7268-2D9A-B9458AB3131D}"/>
              </a:ext>
            </a:extLst>
          </p:cNvPr>
          <p:cNvSpPr txBox="1"/>
          <p:nvPr/>
        </p:nvSpPr>
        <p:spPr>
          <a:xfrm>
            <a:off x="9944100" y="3407410"/>
            <a:ext cx="6477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회원 상태에 따라 안내 메시지 출력</a:t>
            </a:r>
            <a:endParaRPr lang="en-US" altLang="ko-KR"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휴면 상태</a:t>
            </a:r>
            <a:endParaRPr lang="ko-KR" altLang="ko-KR" sz="1900" dirty="0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56730DC-95A0-E91F-B141-4AEE4CFDBDFA}"/>
              </a:ext>
            </a:extLst>
          </p:cNvPr>
          <p:cNvSpPr txBox="1"/>
          <p:nvPr/>
        </p:nvSpPr>
        <p:spPr>
          <a:xfrm>
            <a:off x="8991600" y="2588260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endParaRPr lang="en-US" sz="39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AA69147-61DC-7A46-90E4-98A444AB952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46E6205F-2804-E22D-DDB8-361DFD2C8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02700" y="5871169"/>
            <a:ext cx="7759700" cy="3355974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D1070E1C-883D-638D-5D6C-ACF0310453E2}"/>
              </a:ext>
            </a:extLst>
          </p:cNvPr>
          <p:cNvSpPr txBox="1"/>
          <p:nvPr/>
        </p:nvSpPr>
        <p:spPr>
          <a:xfrm>
            <a:off x="10071100" y="6807200"/>
            <a:ext cx="6477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회원 상태에 따라 안내 메시지 출력</a:t>
            </a:r>
            <a:endParaRPr lang="en-US" altLang="ko-KR" sz="19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탈퇴 상태</a:t>
            </a:r>
            <a:endParaRPr lang="ko-KR" sz="19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E61410F-240C-A1D0-1041-C46D85E470C4}"/>
              </a:ext>
            </a:extLst>
          </p:cNvPr>
          <p:cNvSpPr txBox="1"/>
          <p:nvPr/>
        </p:nvSpPr>
        <p:spPr>
          <a:xfrm>
            <a:off x="8991600" y="6075045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endParaRPr lang="en-US" sz="39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986084B-3AD1-CA7F-114A-A90B2AD2C9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85000" y="3898900"/>
            <a:ext cx="2007234" cy="3429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69E384-3652-5939-6200-A26F5B3CA1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84366" y="7377429"/>
            <a:ext cx="2007234" cy="342901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1F16E0D8-0CF4-4D27-AB0D-99E1E403E729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아이디 찾기</a:t>
            </a:r>
            <a:endParaRPr lang="en-US" altLang="ko-KR" sz="4300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CA4852-7F38-AF38-C5F7-3C4E966F2DE9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0F398F5A-4591-8B40-B737-35DF459CE938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74F23621-508D-9D83-66BF-3EC77157D52D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F57F669D-D7BE-51F6-8FC9-4D2B85CBB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06EBE500-7F2C-E4DC-19C9-7DE0DFEFA008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609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33EC7-FD56-7430-FE26-E51031D58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78C42B7-E87B-70CC-CBAE-466AA658D68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1797885"/>
            <a:ext cx="8920578" cy="60001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50C699-A647-62A7-B871-776EBBB9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B1CF637C-16DA-A49B-7A01-1F5F9542CC32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77A4B726-1F1E-465F-529B-B093F7358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61CA2F5-237C-FCF9-EBBA-42C660A5C682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82EEDEFA-9585-EF2C-5761-FE70C398D3DA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비밀번호 찾기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FDD60FF1-1E57-0A75-4C26-67E10E4E5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1624"/>
              </p:ext>
            </p:extLst>
          </p:nvPr>
        </p:nvGraphicFramePr>
        <p:xfrm>
          <a:off x="10710843" y="3180712"/>
          <a:ext cx="6567350" cy="175330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0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비밀번호 찾기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가입 시 입력한 이메일 주소를 입력하면 해당 이메일로 인증번호 발송</a:t>
                      </a:r>
                      <a:endParaRPr lang="en-US" altLang="ko-KR" sz="17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 err="1">
                          <a:latin typeface="맑은 고딕" panose="020B0503020000020004" pitchFamily="50" charset="-127"/>
                        </a:rPr>
                        <a:t>뒤로가기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dirty="0"/>
                        <a:t>비밀번호 찾기를 취소하고 이전화면으로 이동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609AAD2A-04D7-0163-F73F-9238570BD8F2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비밀번호 찾기</a:t>
            </a:r>
            <a:endParaRPr lang="en-US" altLang="ko-KR" sz="4300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2" name="직사각형 26">
            <a:extLst>
              <a:ext uri="{FF2B5EF4-FFF2-40B4-BE49-F238E27FC236}">
                <a16:creationId xmlns:a16="http://schemas.microsoft.com/office/drawing/2014/main" id="{83E82F84-1C4E-62B0-424F-2043C954C6E9}"/>
              </a:ext>
            </a:extLst>
          </p:cNvPr>
          <p:cNvSpPr/>
          <p:nvPr/>
        </p:nvSpPr>
        <p:spPr>
          <a:xfrm>
            <a:off x="5937093" y="3890418"/>
            <a:ext cx="2673507" cy="25061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" name="직사각형 26">
            <a:extLst>
              <a:ext uri="{FF2B5EF4-FFF2-40B4-BE49-F238E27FC236}">
                <a16:creationId xmlns:a16="http://schemas.microsoft.com/office/drawing/2014/main" id="{8A525D92-9DAF-ACB3-2725-16355910E1BE}"/>
              </a:ext>
            </a:extLst>
          </p:cNvPr>
          <p:cNvSpPr/>
          <p:nvPr/>
        </p:nvSpPr>
        <p:spPr>
          <a:xfrm>
            <a:off x="852598" y="1881616"/>
            <a:ext cx="874800" cy="30252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01E3AC28-82B4-E844-5F5A-A9FFD3ADB565}"/>
              </a:ext>
            </a:extLst>
          </p:cNvPr>
          <p:cNvGrpSpPr/>
          <p:nvPr/>
        </p:nvGrpSpPr>
        <p:grpSpPr>
          <a:xfrm>
            <a:off x="5768978" y="3670148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B8D9B8F3-ADFF-C7F8-3402-545CC96E044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5FE2701D-F29C-60C0-6196-39940562770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4" name="그룹 30">
            <a:extLst>
              <a:ext uri="{FF2B5EF4-FFF2-40B4-BE49-F238E27FC236}">
                <a16:creationId xmlns:a16="http://schemas.microsoft.com/office/drawing/2014/main" id="{27A8AD0B-AA6C-B75C-2A29-640E5390BD9A}"/>
              </a:ext>
            </a:extLst>
          </p:cNvPr>
          <p:cNvGrpSpPr/>
          <p:nvPr/>
        </p:nvGrpSpPr>
        <p:grpSpPr>
          <a:xfrm>
            <a:off x="1580718" y="1812609"/>
            <a:ext cx="471160" cy="440539"/>
            <a:chOff x="834420" y="1502857"/>
            <a:chExt cx="263335" cy="246221"/>
          </a:xfrm>
        </p:grpSpPr>
        <p:sp>
          <p:nvSpPr>
            <p:cNvPr id="25" name="순서도: 연결자 28">
              <a:extLst>
                <a:ext uri="{FF2B5EF4-FFF2-40B4-BE49-F238E27FC236}">
                  <a16:creationId xmlns:a16="http://schemas.microsoft.com/office/drawing/2014/main" id="{D8B20748-DB5F-C46F-42B0-B9DF90F3A23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DDA5CBAA-191B-977C-6C49-4969ED9AB89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5D738-28C6-45B5-0904-2C0C308E48FA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FA514F55-3CA9-6619-DA58-646E21F35C04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AD9EB137-2252-61B1-C63C-836347F379AD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66AB279-F8BB-E47D-CC83-89971858C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6F28112A-5463-DC41-DC84-CC1A4F0CB6B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53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FFBC1-9FEE-255C-3946-52687C702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EED3C07-A450-C1FE-CEB1-94EF9679083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4972" y="1923967"/>
            <a:ext cx="5175415" cy="686443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E3C324-3897-E7E3-B818-F3E16440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A6A538A-6CA8-0826-A1E8-9681AF39530D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83EA40F-B233-4D98-FC39-B6859FF9B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2328B6D8-CDF7-B551-E097-83B81FA14E59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A993ADE7-9682-6077-D900-017D38E77848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비밀번호 찾기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2D0850E6-C5F5-D16E-1F1B-BFDBCBCC1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2281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0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인증번호 발송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인증번호 </a:t>
                      </a:r>
                      <a:r>
                        <a:rPr lang="ko-KR" altLang="en-US" sz="1700" b="0" dirty="0"/>
                        <a:t>발송 성공 시 </a:t>
                      </a:r>
                      <a:r>
                        <a:rPr lang="ko-KR" altLang="en-US" sz="1700" b="0" dirty="0" err="1"/>
                        <a:t>알림창을</a:t>
                      </a:r>
                      <a:r>
                        <a:rPr lang="ko-KR" altLang="en-US" sz="1700" b="0" dirty="0"/>
                        <a:t> 띄움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03D66792-B3B9-833E-F1DA-001C3CA7453D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비밀번호 찾기</a:t>
            </a:r>
            <a:endParaRPr lang="en-US" altLang="ko-KR" sz="4300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28B4A8D3-9C09-C735-7026-F00648E1BEDE}"/>
              </a:ext>
            </a:extLst>
          </p:cNvPr>
          <p:cNvGrpSpPr/>
          <p:nvPr/>
        </p:nvGrpSpPr>
        <p:grpSpPr>
          <a:xfrm>
            <a:off x="1371600" y="1781702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16145713-3370-410A-4815-319FEED29D41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5F4CC997-0A4E-2861-1AB9-A5DF4AA27DE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F4A87F-4DE8-852E-6838-6C710773DE7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1FA617EA-1C99-467E-95F2-E12CE9A2CE19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246E1241-B19A-3F8B-7F79-767EBF738AB0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1F12D73B-A964-47EA-E9E6-0AF65DEDF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BF2EC708-5B8E-DE6C-0BD9-BF99A357A96D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1DBC44C-8B01-A7E7-FBF3-867E0CD688B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26675" b="26137"/>
          <a:stretch/>
        </p:blipFill>
        <p:spPr>
          <a:xfrm>
            <a:off x="3047193" y="3453806"/>
            <a:ext cx="6872234" cy="57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05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F2E3-EE98-ECD4-E5F4-623B17288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E8A13F-9414-3F71-8CC4-CBD9DCC8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13" y="1860468"/>
            <a:ext cx="6706536" cy="714474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AF12997-EDDD-2900-77EF-C3B3AF10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D66AADEC-318B-1CB8-515B-551C8D0CF9D8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F79A0D64-0E79-EF59-A0D4-6E2724275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64EFD535-7B26-D42A-F97D-B06F88AE8D7A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B6AF8495-A835-9061-3727-087DEE73F6F2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비밀번호 찾기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B7BBFE5E-07B2-05D8-93BA-ADC28251F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55091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인증 완료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인증 완료 후 확인 버튼을 누르면 비밀번호 재설정이 가능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49206BF7-7544-E35E-0A4B-4D14244EAA0F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비밀번호 찾기</a:t>
            </a:r>
            <a:endParaRPr lang="en-US" altLang="ko-KR" sz="4300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110D7CC7-1B34-F2DE-F89D-A7BDAD236E9C}"/>
              </a:ext>
            </a:extLst>
          </p:cNvPr>
          <p:cNvGrpSpPr/>
          <p:nvPr/>
        </p:nvGrpSpPr>
        <p:grpSpPr>
          <a:xfrm>
            <a:off x="2409405" y="165907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DC4B5E72-BC33-7E85-ABE8-9D4F669EB4C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AC139ACD-B055-BCD3-96E2-FE41BFF492A1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F2D3CA-2E96-91B4-76DC-B155EA27B541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C55B822-8186-3324-1E32-9E953194A333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D82A5B33-88CC-CE38-3011-E558C38A1748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199AF57-C8D2-2C57-51F3-BC418830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952CEDB9-485C-E3FC-020E-5E85F937F79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000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AC4AA-5365-4780-F9D0-9AC300A92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C6469FD9-2A88-6BCF-92E0-07C3887C18A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76891" y="5804203"/>
            <a:ext cx="3590809" cy="30004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46E05C-8DF7-824E-4947-3B5E0907BF1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9398" y="5863216"/>
            <a:ext cx="3677493" cy="30004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6CE652-A0B7-D6F2-70CF-BA36B8F3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1" y="2268262"/>
            <a:ext cx="7759699" cy="346858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75AFA7-482E-4025-2CF2-D9F2F520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C24D29F5-A628-55E5-73EF-AD77C62D37F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8D40C986-A107-BF07-B896-BC9EF461E0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02700" y="2435860"/>
            <a:ext cx="7759700" cy="30226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FCB1DB29-3EB4-B492-8774-42CE90AA2195}"/>
              </a:ext>
            </a:extLst>
          </p:cNvPr>
          <p:cNvSpPr txBox="1"/>
          <p:nvPr/>
        </p:nvSpPr>
        <p:spPr>
          <a:xfrm>
            <a:off x="9944100" y="3407410"/>
            <a:ext cx="6477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비밀번호 재설정 가능</a:t>
            </a:r>
            <a:endParaRPr lang="ko-KR" altLang="ko-KR" sz="1900" dirty="0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ED16E72-A0F5-C1E5-3955-AEC769A6E444}"/>
              </a:ext>
            </a:extLst>
          </p:cNvPr>
          <p:cNvSpPr txBox="1"/>
          <p:nvPr/>
        </p:nvSpPr>
        <p:spPr>
          <a:xfrm>
            <a:off x="8991600" y="2588260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endParaRPr lang="en-US" sz="39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7A62A66-DE58-3228-CD25-399A00A6DC7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373A0ED4-D7AC-6169-8E41-A4CED533A0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02700" y="5871169"/>
            <a:ext cx="7759700" cy="3355974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FF229D78-D4EB-1379-C2C7-360CD54A35BB}"/>
              </a:ext>
            </a:extLst>
          </p:cNvPr>
          <p:cNvSpPr txBox="1"/>
          <p:nvPr/>
        </p:nvSpPr>
        <p:spPr>
          <a:xfrm>
            <a:off x="10071100" y="6807200"/>
            <a:ext cx="6477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ExtraLight"/>
              </a:rPr>
              <a:t>입력한 비밀번호에 대해 사용 가능 여부를 출력한다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sz="19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Extra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5A41251-5D66-28E1-E703-7D441C83C8C3}"/>
              </a:ext>
            </a:extLst>
          </p:cNvPr>
          <p:cNvSpPr txBox="1"/>
          <p:nvPr/>
        </p:nvSpPr>
        <p:spPr>
          <a:xfrm>
            <a:off x="8991600" y="6075045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endParaRPr lang="en-US" sz="3900" b="0" i="0" u="none" strike="noStrike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ECFD176-548F-13CE-4973-D87C1517BE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85000" y="3898900"/>
            <a:ext cx="2007234" cy="3429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72B258-622C-F4BE-6BE8-07AAC7E893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94600" y="7377430"/>
            <a:ext cx="1397000" cy="3429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0011FAD-E453-4E04-26F5-DA4B097E7746}"/>
              </a:ext>
            </a:extLst>
          </p:cNvPr>
          <p:cNvSpPr txBox="1"/>
          <p:nvPr/>
        </p:nvSpPr>
        <p:spPr>
          <a:xfrm>
            <a:off x="812800" y="933368"/>
            <a:ext cx="660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비밀번호 찾기</a:t>
            </a:r>
            <a:endParaRPr lang="en-US" altLang="ko-KR" sz="4300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53ACD0-D1E9-6A59-18B9-7EE29745CB42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0E713B77-5479-F3AA-13C5-FD1E8ACEC754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2BDA9A3E-697D-BFD5-9CD5-D90993A4FD09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AB83C15E-7E68-946F-5B24-4C8F1265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235E2AC2-4D61-BD64-D0DF-7DA200C47A3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004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4DB50CF-17FC-B32B-1678-D7100CD4591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9" y="1956233"/>
            <a:ext cx="9368280" cy="704071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비밀번호 재설정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02946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암호화 확인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비밀번호 재설정 후에도 암호화가 되는 것을 확인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799" y="933368"/>
            <a:ext cx="5499525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비밀번호 재설정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6248400" y="7890228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6312325" y="8415174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188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1028700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로그인</a:t>
            </a:r>
            <a:r>
              <a:rPr lang="en-US" altLang="ko-KR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, </a:t>
            </a: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회원가입 트러블 슈팅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9353" y="2330076"/>
            <a:ext cx="8915400" cy="66811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최초로 로그인 기능을 구현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했을 때 로컬 스토리지에 유저 정보를 저장하게 처리하였습니다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구현 후 테스트를 하면서 로컬 스토리지는 안정성 및 보안에 취약할 거 같다고 판단하여 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JWT + 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쿠키 방식으로 바꾸었으나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로컬 스토리지와 세션 스토리지에 정보가 계속 유지되는 현상이 발견 되었습니다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확인 결과 최초에 작성한 코드에서 로컬 스토리지에 저장하게 하는 코드를 수정하지 않고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, JWT + 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쿠키 방식까지 추가하여 결과적으로 로컬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세션</a:t>
            </a:r>
            <a:r>
              <a:rPr lang="en-US" altLang="ko-KR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900" b="0" i="0" u="none" strike="noStrike" dirty="0">
                <a:solidFill>
                  <a:srgbClr val="4D4D4D"/>
                </a:solidFill>
                <a:latin typeface="맑은 고딕" panose="020B0503020000020004" pitchFamily="50" charset="-127"/>
              </a:rPr>
              <a:t>쿠키 모두에 저장되는 상황이 발생하였습니다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해결 방법으로는 모든 컴포넌트에서 로컬 및 세션 스토리지 사용 코드를 제거하고 로그인 인증 상태를 공통으로 처리하였고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전역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Axios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설정으로 쿠키 기반 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JWT </a:t>
            </a: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자동 처리를 하도록 수정하였습니다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1E82DD-D59A-957D-CA7E-196AB05C0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43" y="970989"/>
            <a:ext cx="7640116" cy="804022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CC64B9E-9CA0-03DA-25AF-67F05306E7F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B2E340-D61B-8E02-A577-E5283BAD281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DC37729-4D68-C5D3-0467-2C06EEF2862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D9BD26A-6E85-95E1-D00F-33737EED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F91C04F-899D-B52E-34B3-D2F9C5B0D01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47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7DA0E-D76D-8A4E-7E7D-B997414F9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073B6B9-0EB7-F82C-8EF9-1ECD355B6F2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14753" y="762001"/>
            <a:ext cx="7760447" cy="876299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C874C9-F59A-B615-9BF1-4E787A88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09C692AD-9719-5581-2E6B-E62CAD957E32}"/>
              </a:ext>
            </a:extLst>
          </p:cNvPr>
          <p:cNvSpPr txBox="1"/>
          <p:nvPr/>
        </p:nvSpPr>
        <p:spPr>
          <a:xfrm>
            <a:off x="799353" y="2330076"/>
            <a:ext cx="8915400" cy="66811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처리 후에는 사진과 같이 쿠키에만 저장되는 것을 확인 할 수 있었습니다</a:t>
            </a:r>
            <a:r>
              <a:rPr lang="en-US" altLang="ko-KR" sz="1900" dirty="0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EF63D7-96D0-6F08-97E9-93566FDB983A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7C8F83F7-E615-9C36-10C7-20E01D4D51B6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E39254CD-7830-730E-4C62-EEA6BFD01A55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094C57E-AB43-00D5-047C-D197B9C9C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B830880A-4322-F39B-4B1B-7590BC1266DA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A4493A5D-EC27-250A-021C-127A4E045A4E}"/>
              </a:ext>
            </a:extLst>
          </p:cNvPr>
          <p:cNvSpPr txBox="1"/>
          <p:nvPr/>
        </p:nvSpPr>
        <p:spPr>
          <a:xfrm>
            <a:off x="812800" y="1028700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로그인</a:t>
            </a:r>
            <a:r>
              <a:rPr lang="en-US" altLang="ko-KR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, </a:t>
            </a:r>
            <a:r>
              <a:rPr lang="ko-KR" altLang="en-US" sz="43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회원가입 트러블 슈팅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00604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상품등록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E8D900C6-7A0A-427F-90F0-D3F1E03F4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80" y="2266947"/>
            <a:ext cx="9004313" cy="114278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EEA9DB2-2542-DBB6-04C2-CB8CFC94F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59" y="4219097"/>
            <a:ext cx="9220200" cy="107680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5669D4E-0785-5DF3-AC7A-227EF898B7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72"/>
          <a:stretch/>
        </p:blipFill>
        <p:spPr>
          <a:xfrm>
            <a:off x="580484" y="5714288"/>
            <a:ext cx="9220200" cy="1076803"/>
          </a:xfrm>
          <a:prstGeom prst="rect">
            <a:avLst/>
          </a:prstGeom>
        </p:spPr>
      </p:pic>
      <p:grpSp>
        <p:nvGrpSpPr>
          <p:cNvPr id="63" name="그룹 30">
            <a:extLst>
              <a:ext uri="{FF2B5EF4-FFF2-40B4-BE49-F238E27FC236}">
                <a16:creationId xmlns:a16="http://schemas.microsoft.com/office/drawing/2014/main" id="{E3ADB95E-1E83-7FE7-A20A-3DFA5110D9B9}"/>
              </a:ext>
            </a:extLst>
          </p:cNvPr>
          <p:cNvGrpSpPr/>
          <p:nvPr/>
        </p:nvGrpSpPr>
        <p:grpSpPr>
          <a:xfrm>
            <a:off x="9448013" y="2229434"/>
            <a:ext cx="471160" cy="440539"/>
            <a:chOff x="834420" y="1502857"/>
            <a:chExt cx="263335" cy="246221"/>
          </a:xfrm>
        </p:grpSpPr>
        <p:sp>
          <p:nvSpPr>
            <p:cNvPr id="64" name="순서도: 연결자 28">
              <a:extLst>
                <a:ext uri="{FF2B5EF4-FFF2-40B4-BE49-F238E27FC236}">
                  <a16:creationId xmlns:a16="http://schemas.microsoft.com/office/drawing/2014/main" id="{19E17388-5770-A6DD-1AA5-AE65CA0B45B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5" name="TextBox 29">
              <a:extLst>
                <a:ext uri="{FF2B5EF4-FFF2-40B4-BE49-F238E27FC236}">
                  <a16:creationId xmlns:a16="http://schemas.microsoft.com/office/drawing/2014/main" id="{CE31ED88-52F0-15AF-7850-47B04E6C6C5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66" name="직사각형 26">
            <a:extLst>
              <a:ext uri="{FF2B5EF4-FFF2-40B4-BE49-F238E27FC236}">
                <a16:creationId xmlns:a16="http://schemas.microsoft.com/office/drawing/2014/main" id="{3A6CFEBE-2255-5964-86B5-6E2E8C870978}"/>
              </a:ext>
            </a:extLst>
          </p:cNvPr>
          <p:cNvSpPr/>
          <p:nvPr/>
        </p:nvSpPr>
        <p:spPr>
          <a:xfrm>
            <a:off x="8546246" y="2580179"/>
            <a:ext cx="1137348" cy="59037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AA364C6A-2CF9-888B-B946-7D65B28A7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20773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상품등록하기 버튼 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판매자로 로그인시만 상품등록하기 버튼 렌더링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67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상품등록하기 버튼 클릭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62865"/>
              </p:ext>
            </p:extLst>
          </p:nvPr>
        </p:nvGraphicFramePr>
        <p:xfrm>
          <a:off x="10710843" y="3180712"/>
          <a:ext cx="6567350" cy="3351935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상품등록하기 버튼 클릭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상품 등록 안내사항 페이지로 이동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안내사항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안내사항 확인 체크박스 클릭하지 않으면 다음 페이지로 이동 불가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기본정보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상품의 기본정보를 입력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63520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상품소개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상품의 상세정보를 입력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099356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0E6FA1F0-DE56-FFE4-1A21-4213B761B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80" y="4447173"/>
            <a:ext cx="9658667" cy="429009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8081118-DF38-952E-6475-4F45C94C8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80" y="2266947"/>
            <a:ext cx="9004313" cy="1142784"/>
          </a:xfrm>
          <a:prstGeom prst="rect">
            <a:avLst/>
          </a:prstGeom>
        </p:spPr>
      </p:pic>
      <p:grpSp>
        <p:nvGrpSpPr>
          <p:cNvPr id="70" name="그룹 30">
            <a:extLst>
              <a:ext uri="{FF2B5EF4-FFF2-40B4-BE49-F238E27FC236}">
                <a16:creationId xmlns:a16="http://schemas.microsoft.com/office/drawing/2014/main" id="{316FDBCC-17A5-2B2D-68E7-516245980173}"/>
              </a:ext>
            </a:extLst>
          </p:cNvPr>
          <p:cNvGrpSpPr/>
          <p:nvPr/>
        </p:nvGrpSpPr>
        <p:grpSpPr>
          <a:xfrm>
            <a:off x="9301333" y="2222022"/>
            <a:ext cx="471160" cy="440539"/>
            <a:chOff x="834420" y="1502857"/>
            <a:chExt cx="263335" cy="246221"/>
          </a:xfrm>
        </p:grpSpPr>
        <p:sp>
          <p:nvSpPr>
            <p:cNvPr id="71" name="순서도: 연결자 28">
              <a:extLst>
                <a:ext uri="{FF2B5EF4-FFF2-40B4-BE49-F238E27FC236}">
                  <a16:creationId xmlns:a16="http://schemas.microsoft.com/office/drawing/2014/main" id="{3A35CB2D-12B3-AD52-BB4F-A5B5AE75949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2" name="TextBox 29">
              <a:extLst>
                <a:ext uri="{FF2B5EF4-FFF2-40B4-BE49-F238E27FC236}">
                  <a16:creationId xmlns:a16="http://schemas.microsoft.com/office/drawing/2014/main" id="{BA39833B-5DBC-1CF5-F75C-8EE573DB0FA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6934200" y="3209488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그룹 30">
            <a:extLst>
              <a:ext uri="{FF2B5EF4-FFF2-40B4-BE49-F238E27FC236}">
                <a16:creationId xmlns:a16="http://schemas.microsoft.com/office/drawing/2014/main" id="{99B16E2B-FD40-49CB-9EA1-44D46F022618}"/>
              </a:ext>
            </a:extLst>
          </p:cNvPr>
          <p:cNvGrpSpPr/>
          <p:nvPr/>
        </p:nvGrpSpPr>
        <p:grpSpPr>
          <a:xfrm>
            <a:off x="381982" y="4664861"/>
            <a:ext cx="471160" cy="440539"/>
            <a:chOff x="834420" y="1502857"/>
            <a:chExt cx="263335" cy="246221"/>
          </a:xfrm>
        </p:grpSpPr>
        <p:sp>
          <p:nvSpPr>
            <p:cNvPr id="78" name="순서도: 연결자 28">
              <a:extLst>
                <a:ext uri="{FF2B5EF4-FFF2-40B4-BE49-F238E27FC236}">
                  <a16:creationId xmlns:a16="http://schemas.microsoft.com/office/drawing/2014/main" id="{2FDB064A-A0CE-D910-F9AF-AFD13571A4B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9" name="TextBox 29">
              <a:extLst>
                <a:ext uri="{FF2B5EF4-FFF2-40B4-BE49-F238E27FC236}">
                  <a16:creationId xmlns:a16="http://schemas.microsoft.com/office/drawing/2014/main" id="{1A8FD70B-A657-5575-C1E7-A0AFF1829C8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80" name="그룹 30">
            <a:extLst>
              <a:ext uri="{FF2B5EF4-FFF2-40B4-BE49-F238E27FC236}">
                <a16:creationId xmlns:a16="http://schemas.microsoft.com/office/drawing/2014/main" id="{E23BA1FC-E9FA-52A0-DB0E-1E0594C5B5FC}"/>
              </a:ext>
            </a:extLst>
          </p:cNvPr>
          <p:cNvGrpSpPr/>
          <p:nvPr/>
        </p:nvGrpSpPr>
        <p:grpSpPr>
          <a:xfrm>
            <a:off x="381982" y="5096795"/>
            <a:ext cx="471160" cy="440539"/>
            <a:chOff x="834420" y="1502857"/>
            <a:chExt cx="263335" cy="246221"/>
          </a:xfrm>
        </p:grpSpPr>
        <p:sp>
          <p:nvSpPr>
            <p:cNvPr id="81" name="순서도: 연결자 28">
              <a:extLst>
                <a:ext uri="{FF2B5EF4-FFF2-40B4-BE49-F238E27FC236}">
                  <a16:creationId xmlns:a16="http://schemas.microsoft.com/office/drawing/2014/main" id="{4B6BDF29-C56B-E98B-C235-51B2C337890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2" name="TextBox 29">
              <a:extLst>
                <a:ext uri="{FF2B5EF4-FFF2-40B4-BE49-F238E27FC236}">
                  <a16:creationId xmlns:a16="http://schemas.microsoft.com/office/drawing/2014/main" id="{79ADF260-7951-223C-B305-E5CC4A3E461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379240" y="55486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2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12">
            <a:extLst>
              <a:ext uri="{FF2B5EF4-FFF2-40B4-BE49-F238E27FC236}">
                <a16:creationId xmlns:a16="http://schemas.microsoft.com/office/drawing/2014/main" id="{0E98C811-051D-E546-4A87-8C874E4E52E8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주요기능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동기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D708B04-56AD-326E-AB0B-1357BCC1D9B8}"/>
              </a:ext>
            </a:extLst>
          </p:cNvPr>
          <p:cNvGrpSpPr/>
          <p:nvPr/>
        </p:nvGrpSpPr>
        <p:grpSpPr>
          <a:xfrm>
            <a:off x="306294" y="2426986"/>
            <a:ext cx="5345210" cy="6648814"/>
            <a:chOff x="306294" y="2426986"/>
            <a:chExt cx="5345210" cy="6648814"/>
          </a:xfrm>
        </p:grpSpPr>
        <p:sp>
          <p:nvSpPr>
            <p:cNvPr id="80" name="TextBox 30">
              <a:extLst>
                <a:ext uri="{FF2B5EF4-FFF2-40B4-BE49-F238E27FC236}">
                  <a16:creationId xmlns:a16="http://schemas.microsoft.com/office/drawing/2014/main" id="{93F0CD5A-5FE1-A2DA-063C-F59E18C1E246}"/>
                </a:ext>
              </a:extLst>
            </p:cNvPr>
            <p:cNvSpPr txBox="1"/>
            <p:nvPr/>
          </p:nvSpPr>
          <p:spPr>
            <a:xfrm>
              <a:off x="380999" y="2476500"/>
              <a:ext cx="660401" cy="7016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en-US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6841799-DFD5-7932-0D1D-363F0C5A00E9}"/>
                </a:ext>
              </a:extLst>
            </p:cNvPr>
            <p:cNvSpPr/>
            <p:nvPr/>
          </p:nvSpPr>
          <p:spPr>
            <a:xfrm>
              <a:off x="711199" y="2781300"/>
              <a:ext cx="4940304" cy="701680"/>
            </a:xfrm>
            <a:prstGeom prst="rect">
              <a:avLst/>
            </a:prstGeom>
            <a:solidFill>
              <a:srgbClr val="DFF0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2B62DF7-3DAB-5044-D85B-3A57071A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294" y="2426986"/>
              <a:ext cx="784800" cy="7860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CA2AB-040B-AB31-03EA-BA4BDE73E309}"/>
                </a:ext>
              </a:extLst>
            </p:cNvPr>
            <p:cNvSpPr txBox="1"/>
            <p:nvPr/>
          </p:nvSpPr>
          <p:spPr>
            <a:xfrm>
              <a:off x="357751" y="2586760"/>
              <a:ext cx="638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F6E51D-2828-09A1-21EF-D5ECAE216ECF}"/>
                </a:ext>
              </a:extLst>
            </p:cNvPr>
            <p:cNvSpPr txBox="1"/>
            <p:nvPr/>
          </p:nvSpPr>
          <p:spPr>
            <a:xfrm>
              <a:off x="711200" y="2857500"/>
              <a:ext cx="4940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농산물 시세 차트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68055B8-DF0F-640C-4672-6D040CD66157}"/>
                </a:ext>
              </a:extLst>
            </p:cNvPr>
            <p:cNvSpPr/>
            <p:nvPr/>
          </p:nvSpPr>
          <p:spPr>
            <a:xfrm>
              <a:off x="709706" y="3482980"/>
              <a:ext cx="4940304" cy="5592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83" name="TextBox 33">
              <a:extLst>
                <a:ext uri="{FF2B5EF4-FFF2-40B4-BE49-F238E27FC236}">
                  <a16:creationId xmlns:a16="http://schemas.microsoft.com/office/drawing/2014/main" id="{F5A5DC59-E80C-90CD-E9C8-6161C2F28CA4}"/>
                </a:ext>
              </a:extLst>
            </p:cNvPr>
            <p:cNvSpPr txBox="1"/>
            <p:nvPr/>
          </p:nvSpPr>
          <p:spPr>
            <a:xfrm>
              <a:off x="995932" y="3815274"/>
              <a:ext cx="4287270" cy="49096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API</a:t>
              </a:r>
              <a:r>
                <a:rPr lang="ko-KR" altLang="en-US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에서 받은 농산물 시세 데이터를 활용하여</a:t>
              </a:r>
              <a:r>
                <a:rPr lang="en-US" altLang="ko-KR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농산물 시세 정보를 막대 그래프로 출력</a:t>
              </a: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AI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가격 예측 분석 결과를 막대 꺾은선 그래프로 출력</a:t>
              </a:r>
              <a:endParaRPr lang="en-US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E6B11D4-71EF-E663-B2BF-6239D42BA609}"/>
              </a:ext>
            </a:extLst>
          </p:cNvPr>
          <p:cNvGrpSpPr/>
          <p:nvPr/>
        </p:nvGrpSpPr>
        <p:grpSpPr>
          <a:xfrm>
            <a:off x="6118098" y="2426986"/>
            <a:ext cx="5345210" cy="6648814"/>
            <a:chOff x="5973918" y="2426986"/>
            <a:chExt cx="5345210" cy="6648814"/>
          </a:xfrm>
        </p:grpSpPr>
        <p:sp>
          <p:nvSpPr>
            <p:cNvPr id="107" name="TextBox 30">
              <a:extLst>
                <a:ext uri="{FF2B5EF4-FFF2-40B4-BE49-F238E27FC236}">
                  <a16:creationId xmlns:a16="http://schemas.microsoft.com/office/drawing/2014/main" id="{E8FD8DDF-4F22-22FA-91A4-DD544C96B1BE}"/>
                </a:ext>
              </a:extLst>
            </p:cNvPr>
            <p:cNvSpPr txBox="1"/>
            <p:nvPr/>
          </p:nvSpPr>
          <p:spPr>
            <a:xfrm>
              <a:off x="6048623" y="2476500"/>
              <a:ext cx="660401" cy="7016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en-US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D5D62B-3909-BE64-87CE-7E94A90C2F2A}"/>
                </a:ext>
              </a:extLst>
            </p:cNvPr>
            <p:cNvSpPr/>
            <p:nvPr/>
          </p:nvSpPr>
          <p:spPr>
            <a:xfrm>
              <a:off x="6378823" y="2781300"/>
              <a:ext cx="4940304" cy="701680"/>
            </a:xfrm>
            <a:prstGeom prst="rect">
              <a:avLst/>
            </a:prstGeom>
            <a:solidFill>
              <a:srgbClr val="DFF0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EB64938-E6AC-F803-2992-1107F839B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3918" y="2426986"/>
              <a:ext cx="784800" cy="7860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2C9DBE9-1F20-26A8-5627-6FDC1C4AE173}"/>
                </a:ext>
              </a:extLst>
            </p:cNvPr>
            <p:cNvSpPr txBox="1"/>
            <p:nvPr/>
          </p:nvSpPr>
          <p:spPr>
            <a:xfrm>
              <a:off x="6053109" y="2586760"/>
              <a:ext cx="638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01FAC34-8EDF-33C0-0BD0-33E811A56C97}"/>
                </a:ext>
              </a:extLst>
            </p:cNvPr>
            <p:cNvSpPr txBox="1"/>
            <p:nvPr/>
          </p:nvSpPr>
          <p:spPr>
            <a:xfrm>
              <a:off x="6378824" y="2857500"/>
              <a:ext cx="4940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즉시구매 </a:t>
              </a:r>
              <a:r>
                <a:rPr lang="en-US" altLang="ko-KR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 </a:t>
              </a:r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예약구매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54D828-BF18-9D41-30DD-1C51D8AFCDE2}"/>
                </a:ext>
              </a:extLst>
            </p:cNvPr>
            <p:cNvSpPr/>
            <p:nvPr/>
          </p:nvSpPr>
          <p:spPr>
            <a:xfrm>
              <a:off x="6377330" y="3482980"/>
              <a:ext cx="4940304" cy="5592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13" name="TextBox 33">
              <a:extLst>
                <a:ext uri="{FF2B5EF4-FFF2-40B4-BE49-F238E27FC236}">
                  <a16:creationId xmlns:a16="http://schemas.microsoft.com/office/drawing/2014/main" id="{CA6491BE-8327-9413-3CB5-DFA66EE08102}"/>
                </a:ext>
              </a:extLst>
            </p:cNvPr>
            <p:cNvSpPr txBox="1"/>
            <p:nvPr/>
          </p:nvSpPr>
          <p:spPr>
            <a:xfrm>
              <a:off x="6663556" y="3815274"/>
              <a:ext cx="4287270" cy="49096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당일 혹은 익일 출하되는 즉시구매 기능과</a:t>
              </a: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판매 종료일 익일 출하되는 예약구매 기능을 제공</a:t>
              </a:r>
              <a:endParaRPr lang="en-US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F381896-0268-CC98-E3C5-0A5C9BE6094A}"/>
              </a:ext>
            </a:extLst>
          </p:cNvPr>
          <p:cNvGrpSpPr/>
          <p:nvPr/>
        </p:nvGrpSpPr>
        <p:grpSpPr>
          <a:xfrm>
            <a:off x="11989151" y="2426986"/>
            <a:ext cx="5345210" cy="6648814"/>
            <a:chOff x="11932891" y="2371528"/>
            <a:chExt cx="5345210" cy="6648814"/>
          </a:xfrm>
        </p:grpSpPr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258597FC-965C-CF02-ACDB-0AF469839E35}"/>
                </a:ext>
              </a:extLst>
            </p:cNvPr>
            <p:cNvSpPr txBox="1"/>
            <p:nvPr/>
          </p:nvSpPr>
          <p:spPr>
            <a:xfrm>
              <a:off x="12007596" y="2421042"/>
              <a:ext cx="660401" cy="7016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en-US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89B8B67-B1EC-C8E2-9B2F-CDD261651A35}"/>
                </a:ext>
              </a:extLst>
            </p:cNvPr>
            <p:cNvSpPr/>
            <p:nvPr/>
          </p:nvSpPr>
          <p:spPr>
            <a:xfrm>
              <a:off x="12337796" y="2725842"/>
              <a:ext cx="4940304" cy="701680"/>
            </a:xfrm>
            <a:prstGeom prst="rect">
              <a:avLst/>
            </a:prstGeom>
            <a:solidFill>
              <a:srgbClr val="DFF0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AE3C56C-ADE4-D48A-F27D-510E10478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32891" y="2371528"/>
              <a:ext cx="784800" cy="7860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FF88ABF-E9A5-E5FA-7714-185964D59E42}"/>
                </a:ext>
              </a:extLst>
            </p:cNvPr>
            <p:cNvSpPr txBox="1"/>
            <p:nvPr/>
          </p:nvSpPr>
          <p:spPr>
            <a:xfrm>
              <a:off x="12029816" y="2531302"/>
              <a:ext cx="638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</a:t>
              </a:r>
              <a:endPara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FBD18BF-BB1D-6240-2267-54F26D8B43A6}"/>
                </a:ext>
              </a:extLst>
            </p:cNvPr>
            <p:cNvSpPr txBox="1"/>
            <p:nvPr/>
          </p:nvSpPr>
          <p:spPr>
            <a:xfrm>
              <a:off x="12337797" y="2802042"/>
              <a:ext cx="4940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AI </a:t>
              </a:r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챗봇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F320BCC-A41F-C343-5770-FF29E42E7214}"/>
                </a:ext>
              </a:extLst>
            </p:cNvPr>
            <p:cNvSpPr/>
            <p:nvPr/>
          </p:nvSpPr>
          <p:spPr>
            <a:xfrm>
              <a:off x="12336303" y="3427522"/>
              <a:ext cx="4940304" cy="5592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20" name="TextBox 33">
              <a:extLst>
                <a:ext uri="{FF2B5EF4-FFF2-40B4-BE49-F238E27FC236}">
                  <a16:creationId xmlns:a16="http://schemas.microsoft.com/office/drawing/2014/main" id="{FCABC24F-AC1E-D24F-2881-130ECF4C10EF}"/>
                </a:ext>
              </a:extLst>
            </p:cNvPr>
            <p:cNvSpPr txBox="1"/>
            <p:nvPr/>
          </p:nvSpPr>
          <p:spPr>
            <a:xfrm>
              <a:off x="12622529" y="3759816"/>
              <a:ext cx="4287270" cy="49096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AI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챗봇에게 판매중인 품목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가격</a:t>
              </a:r>
              <a:r>
                <a:rPr lang="en-US" altLang="ko-KR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변동률</a:t>
              </a:r>
              <a:r>
                <a:rPr lang="en-US" altLang="ko-KR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상품등록 주의사항 등 사이트에 관련된 질문과</a:t>
              </a:r>
              <a:endParaRPr lang="en-US" altLang="ko-KR" sz="24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endParaRPr lang="en-US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농산물의 보관방법</a:t>
              </a:r>
              <a:r>
                <a:rPr lang="en-US" altLang="ko-KR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제철시기 등 사이트 외부의 정보에 대해서도 검색하도록 요청 가능</a:t>
              </a:r>
              <a:endParaRPr lang="en-US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322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안내사항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399041"/>
              </p:ext>
            </p:extLst>
          </p:nvPr>
        </p:nvGraphicFramePr>
        <p:xfrm>
          <a:off x="10710843" y="3180712"/>
          <a:ext cx="6567350" cy="2726825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3-1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안내사항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안내사항 확인 체크박스 클릭하지 않으면 다음 버튼 비활성화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3-2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안내사항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체크박스를 체크하지 않고 탭에서 이동 시도 시 알람 송출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3-3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안내사항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체크박스 체크 시 다음 버튼 활성화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63520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0E2F159-3648-989E-F757-C06301FE0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73" y="2267013"/>
            <a:ext cx="9255320" cy="1829836"/>
          </a:xfrm>
          <a:prstGeom prst="rect">
            <a:avLst/>
          </a:prstGeom>
        </p:spPr>
      </p:pic>
      <p:grpSp>
        <p:nvGrpSpPr>
          <p:cNvPr id="12" name="그룹 30">
            <a:extLst>
              <a:ext uri="{FF2B5EF4-FFF2-40B4-BE49-F238E27FC236}">
                <a16:creationId xmlns:a16="http://schemas.microsoft.com/office/drawing/2014/main" id="{6731F069-355D-5841-5E0C-FB26D28161D0}"/>
              </a:ext>
            </a:extLst>
          </p:cNvPr>
          <p:cNvGrpSpPr/>
          <p:nvPr/>
        </p:nvGrpSpPr>
        <p:grpSpPr>
          <a:xfrm>
            <a:off x="8735057" y="2563208"/>
            <a:ext cx="471160" cy="440539"/>
            <a:chOff x="834420" y="1502857"/>
            <a:chExt cx="263335" cy="246221"/>
          </a:xfrm>
        </p:grpSpPr>
        <p:sp>
          <p:nvSpPr>
            <p:cNvPr id="23" name="순서도: 연결자 28">
              <a:extLst>
                <a:ext uri="{FF2B5EF4-FFF2-40B4-BE49-F238E27FC236}">
                  <a16:creationId xmlns:a16="http://schemas.microsoft.com/office/drawing/2014/main" id="{73EC7D38-8A1E-FB7D-6355-EC08847B2C0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B5673C03-AFDD-BACF-005E-F79EEA32242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4D3CF4C-052B-5586-1F79-DFD913EB1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0" y="4393045"/>
            <a:ext cx="9540513" cy="1669502"/>
          </a:xfrm>
          <a:prstGeom prst="rect">
            <a:avLst/>
          </a:prstGeom>
        </p:spPr>
      </p:pic>
      <p:grpSp>
        <p:nvGrpSpPr>
          <p:cNvPr id="27" name="그룹 30">
            <a:extLst>
              <a:ext uri="{FF2B5EF4-FFF2-40B4-BE49-F238E27FC236}">
                <a16:creationId xmlns:a16="http://schemas.microsoft.com/office/drawing/2014/main" id="{76B6E2EF-65F8-6773-50B1-BD3105B8F39E}"/>
              </a:ext>
            </a:extLst>
          </p:cNvPr>
          <p:cNvGrpSpPr/>
          <p:nvPr/>
        </p:nvGrpSpPr>
        <p:grpSpPr>
          <a:xfrm>
            <a:off x="4837136" y="4433969"/>
            <a:ext cx="471160" cy="440539"/>
            <a:chOff x="834420" y="1502857"/>
            <a:chExt cx="263335" cy="246221"/>
          </a:xfrm>
        </p:grpSpPr>
        <p:sp>
          <p:nvSpPr>
            <p:cNvPr id="28" name="순서도: 연결자 28">
              <a:extLst>
                <a:ext uri="{FF2B5EF4-FFF2-40B4-BE49-F238E27FC236}">
                  <a16:creationId xmlns:a16="http://schemas.microsoft.com/office/drawing/2014/main" id="{0E881032-ADB0-0F80-7AE9-7B2E68C1712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D95BCB1-3511-5B17-B024-DA72C419FEC0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7F48850-C86C-6CDA-4FF7-7D39C20F0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73" y="6972299"/>
            <a:ext cx="9255320" cy="1949421"/>
          </a:xfrm>
          <a:prstGeom prst="rect">
            <a:avLst/>
          </a:prstGeom>
        </p:spPr>
      </p:pic>
      <p:grpSp>
        <p:nvGrpSpPr>
          <p:cNvPr id="38" name="그룹 30">
            <a:extLst>
              <a:ext uri="{FF2B5EF4-FFF2-40B4-BE49-F238E27FC236}">
                <a16:creationId xmlns:a16="http://schemas.microsoft.com/office/drawing/2014/main" id="{80864A53-75AC-7700-F2B3-950C4297C302}"/>
              </a:ext>
            </a:extLst>
          </p:cNvPr>
          <p:cNvGrpSpPr/>
          <p:nvPr/>
        </p:nvGrpSpPr>
        <p:grpSpPr>
          <a:xfrm>
            <a:off x="9091763" y="7483102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8AFEFAF7-5462-30E9-B91A-0A8657BE826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F7918048-6E79-77BB-76CA-A04606AAA5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07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4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기본정보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42343"/>
              </p:ext>
            </p:extLst>
          </p:nvPr>
        </p:nvGraphicFramePr>
        <p:xfrm>
          <a:off x="10710843" y="3180712"/>
          <a:ext cx="6567350" cy="5908461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필수입력사항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모든 필수 입력 사항을 입력해야 함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4-2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거래유형 선택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선택한 거래 유형에 따라 추후 상품카드 동적으로 렌더링 됨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94305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4-3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가격유효성검증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/>
                        <a:t>1</a:t>
                      </a:r>
                      <a:r>
                        <a:rPr lang="ko-KR" altLang="en-US" sz="1700"/>
                        <a:t> </a:t>
                      </a:r>
                      <a:r>
                        <a:rPr lang="en-US" altLang="ko-KR" sz="1700"/>
                        <a:t>~</a:t>
                      </a:r>
                      <a:r>
                        <a:rPr lang="ko-KR" altLang="en-US" sz="1700"/>
                        <a:t> </a:t>
                      </a:r>
                      <a:r>
                        <a:rPr lang="en-US" altLang="ko-KR" sz="1700"/>
                        <a:t>99999999</a:t>
                      </a:r>
                      <a:r>
                        <a:rPr lang="ko-KR" altLang="en-US" sz="1700"/>
                        <a:t> 선택가능 </a:t>
                      </a:r>
                      <a:r>
                        <a:rPr lang="en-US" altLang="ko-KR" sz="1700"/>
                        <a:t>(db</a:t>
                      </a:r>
                      <a:r>
                        <a:rPr lang="ko-KR" altLang="en-US" sz="1700"/>
                        <a:t>에 등록가능한 숫자 자리</a:t>
                      </a:r>
                      <a:r>
                        <a:rPr lang="en-US" altLang="ko-KR" sz="1700"/>
                        <a:t>)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403318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4-4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판매수량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/>
                        <a:t>1 ~ 1000</a:t>
                      </a:r>
                      <a:r>
                        <a:rPr lang="ko-KR" altLang="en-US" sz="1700"/>
                        <a:t> 선택 가능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4-5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최소 판매 단위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/>
                        <a:t>1 </a:t>
                      </a:r>
                      <a:r>
                        <a:rPr lang="ko-KR" altLang="en-US" sz="1700"/>
                        <a:t>이상 선택 가능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판매수량을 초과 선택 할 시 알림메세지 띄움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63520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4-6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판매시작일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오늘 이전 날짜 선택 불가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85602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4-7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판매종료일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판매시작일보다 이른날짜 선택 시 경고메세지 띄움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499285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9201366" y="283233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17FE15-0C88-51F5-714B-2046B204E690}"/>
              </a:ext>
            </a:extLst>
          </p:cNvPr>
          <p:cNvGrpSpPr/>
          <p:nvPr/>
        </p:nvGrpSpPr>
        <p:grpSpPr>
          <a:xfrm>
            <a:off x="42864" y="1957618"/>
            <a:ext cx="10078552" cy="7351482"/>
            <a:chOff x="-12699" y="1850334"/>
            <a:chExt cx="9819157" cy="688454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6C6BF38-F0F8-FAFD-F4B3-11CF8C243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1850334"/>
              <a:ext cx="9753600" cy="501092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7BFF4B-45DE-83BE-AE2B-3C73D4EE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99" y="6516502"/>
              <a:ext cx="9690099" cy="22183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CDA3C96-0AB8-EADC-249D-29CC15040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5561" y="5575009"/>
              <a:ext cx="1590897" cy="1514686"/>
            </a:xfrm>
            <a:prstGeom prst="rect">
              <a:avLst/>
            </a:prstGeom>
          </p:spPr>
        </p:pic>
      </p:grpSp>
      <p:grpSp>
        <p:nvGrpSpPr>
          <p:cNvPr id="36" name="그룹 30">
            <a:extLst>
              <a:ext uri="{FF2B5EF4-FFF2-40B4-BE49-F238E27FC236}">
                <a16:creationId xmlns:a16="http://schemas.microsoft.com/office/drawing/2014/main" id="{BA9E3C5F-B9CB-6B1C-4FCA-C4A03822C246}"/>
              </a:ext>
            </a:extLst>
          </p:cNvPr>
          <p:cNvGrpSpPr/>
          <p:nvPr/>
        </p:nvGrpSpPr>
        <p:grpSpPr>
          <a:xfrm>
            <a:off x="3810000" y="2484970"/>
            <a:ext cx="471160" cy="440539"/>
            <a:chOff x="834420" y="1502857"/>
            <a:chExt cx="263335" cy="246221"/>
          </a:xfrm>
        </p:grpSpPr>
        <p:sp>
          <p:nvSpPr>
            <p:cNvPr id="37" name="순서도: 연결자 28">
              <a:extLst>
                <a:ext uri="{FF2B5EF4-FFF2-40B4-BE49-F238E27FC236}">
                  <a16:creationId xmlns:a16="http://schemas.microsoft.com/office/drawing/2014/main" id="{D44A9E9F-F2BD-A3EB-6EC9-A44573972A65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05C5B535-CCF1-EF4B-6000-9CA38C93DB3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39" name="직사각형 26">
            <a:extLst>
              <a:ext uri="{FF2B5EF4-FFF2-40B4-BE49-F238E27FC236}">
                <a16:creationId xmlns:a16="http://schemas.microsoft.com/office/drawing/2014/main" id="{76B6911A-C3A5-08AF-09A2-C74152764C55}"/>
              </a:ext>
            </a:extLst>
          </p:cNvPr>
          <p:cNvSpPr/>
          <p:nvPr/>
        </p:nvSpPr>
        <p:spPr>
          <a:xfrm>
            <a:off x="3429000" y="2565140"/>
            <a:ext cx="471171" cy="3685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40" name="그룹 30">
            <a:extLst>
              <a:ext uri="{FF2B5EF4-FFF2-40B4-BE49-F238E27FC236}">
                <a16:creationId xmlns:a16="http://schemas.microsoft.com/office/drawing/2014/main" id="{44D44BE5-7F0E-AD84-D2A9-98293E9D27EF}"/>
              </a:ext>
            </a:extLst>
          </p:cNvPr>
          <p:cNvGrpSpPr/>
          <p:nvPr/>
        </p:nvGrpSpPr>
        <p:grpSpPr>
          <a:xfrm>
            <a:off x="2133600" y="3284513"/>
            <a:ext cx="471160" cy="440539"/>
            <a:chOff x="834420" y="1502857"/>
            <a:chExt cx="263335" cy="246221"/>
          </a:xfrm>
        </p:grpSpPr>
        <p:sp>
          <p:nvSpPr>
            <p:cNvPr id="41" name="순서도: 연결자 28">
              <a:extLst>
                <a:ext uri="{FF2B5EF4-FFF2-40B4-BE49-F238E27FC236}">
                  <a16:creationId xmlns:a16="http://schemas.microsoft.com/office/drawing/2014/main" id="{6A4BEDFF-5B85-AB0C-3442-6B510890DD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03E5F945-016B-D99E-229F-A3326B68EA0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3" name="그룹 30">
            <a:extLst>
              <a:ext uri="{FF2B5EF4-FFF2-40B4-BE49-F238E27FC236}">
                <a16:creationId xmlns:a16="http://schemas.microsoft.com/office/drawing/2014/main" id="{529EB01C-7F2B-F91B-3CE2-266820B21C76}"/>
              </a:ext>
            </a:extLst>
          </p:cNvPr>
          <p:cNvGrpSpPr/>
          <p:nvPr/>
        </p:nvGrpSpPr>
        <p:grpSpPr>
          <a:xfrm>
            <a:off x="2064192" y="4630156"/>
            <a:ext cx="471160" cy="440539"/>
            <a:chOff x="834420" y="1502857"/>
            <a:chExt cx="263335" cy="246221"/>
          </a:xfrm>
        </p:grpSpPr>
        <p:sp>
          <p:nvSpPr>
            <p:cNvPr id="44" name="순서도: 연결자 28">
              <a:extLst>
                <a:ext uri="{FF2B5EF4-FFF2-40B4-BE49-F238E27FC236}">
                  <a16:creationId xmlns:a16="http://schemas.microsoft.com/office/drawing/2014/main" id="{C60BE203-A210-1277-0AC5-BA70CB62FCF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D0B4F478-E6BA-B424-3736-387209CF7FF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6" name="그룹 30">
            <a:extLst>
              <a:ext uri="{FF2B5EF4-FFF2-40B4-BE49-F238E27FC236}">
                <a16:creationId xmlns:a16="http://schemas.microsoft.com/office/drawing/2014/main" id="{A44CC47E-B7C5-DCCB-D5FE-9DD88367426F}"/>
              </a:ext>
            </a:extLst>
          </p:cNvPr>
          <p:cNvGrpSpPr/>
          <p:nvPr/>
        </p:nvGrpSpPr>
        <p:grpSpPr>
          <a:xfrm>
            <a:off x="2061450" y="5435964"/>
            <a:ext cx="471160" cy="440539"/>
            <a:chOff x="834420" y="1502857"/>
            <a:chExt cx="263335" cy="246221"/>
          </a:xfrm>
        </p:grpSpPr>
        <p:sp>
          <p:nvSpPr>
            <p:cNvPr id="47" name="순서도: 연결자 28">
              <a:extLst>
                <a:ext uri="{FF2B5EF4-FFF2-40B4-BE49-F238E27FC236}">
                  <a16:creationId xmlns:a16="http://schemas.microsoft.com/office/drawing/2014/main" id="{93DD4CBD-46CB-6960-3F3E-7EBCFEA92B6D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1" name="TextBox 29">
              <a:extLst>
                <a:ext uri="{FF2B5EF4-FFF2-40B4-BE49-F238E27FC236}">
                  <a16:creationId xmlns:a16="http://schemas.microsoft.com/office/drawing/2014/main" id="{702B30A2-D404-08C4-7F3E-4B59F8E494C3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2" name="그룹 30">
            <a:extLst>
              <a:ext uri="{FF2B5EF4-FFF2-40B4-BE49-F238E27FC236}">
                <a16:creationId xmlns:a16="http://schemas.microsoft.com/office/drawing/2014/main" id="{2FAD40A8-ACAD-0D82-918D-E36753D66891}"/>
              </a:ext>
            </a:extLst>
          </p:cNvPr>
          <p:cNvGrpSpPr/>
          <p:nvPr/>
        </p:nvGrpSpPr>
        <p:grpSpPr>
          <a:xfrm>
            <a:off x="2058708" y="6186983"/>
            <a:ext cx="471160" cy="440539"/>
            <a:chOff x="834420" y="1502857"/>
            <a:chExt cx="263335" cy="246221"/>
          </a:xfrm>
        </p:grpSpPr>
        <p:sp>
          <p:nvSpPr>
            <p:cNvPr id="53" name="순서도: 연결자 28">
              <a:extLst>
                <a:ext uri="{FF2B5EF4-FFF2-40B4-BE49-F238E27FC236}">
                  <a16:creationId xmlns:a16="http://schemas.microsoft.com/office/drawing/2014/main" id="{BDD92D6E-17FC-9C49-FAEE-61D37FDDF60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4" name="TextBox 29">
              <a:extLst>
                <a:ext uri="{FF2B5EF4-FFF2-40B4-BE49-F238E27FC236}">
                  <a16:creationId xmlns:a16="http://schemas.microsoft.com/office/drawing/2014/main" id="{0D2D38FF-0348-646D-2559-2C22BA6BCC1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5" name="그룹 30">
            <a:extLst>
              <a:ext uri="{FF2B5EF4-FFF2-40B4-BE49-F238E27FC236}">
                <a16:creationId xmlns:a16="http://schemas.microsoft.com/office/drawing/2014/main" id="{556A6668-A570-0FFE-EA65-51C463F7C765}"/>
              </a:ext>
            </a:extLst>
          </p:cNvPr>
          <p:cNvGrpSpPr/>
          <p:nvPr/>
        </p:nvGrpSpPr>
        <p:grpSpPr>
          <a:xfrm>
            <a:off x="2055966" y="6931571"/>
            <a:ext cx="471160" cy="440539"/>
            <a:chOff x="834420" y="1502857"/>
            <a:chExt cx="263335" cy="246221"/>
          </a:xfrm>
        </p:grpSpPr>
        <p:sp>
          <p:nvSpPr>
            <p:cNvPr id="56" name="순서도: 연결자 28">
              <a:extLst>
                <a:ext uri="{FF2B5EF4-FFF2-40B4-BE49-F238E27FC236}">
                  <a16:creationId xmlns:a16="http://schemas.microsoft.com/office/drawing/2014/main" id="{2862A935-C536-E981-C101-6F86C47DDBB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7" name="TextBox 29">
              <a:extLst>
                <a:ext uri="{FF2B5EF4-FFF2-40B4-BE49-F238E27FC236}">
                  <a16:creationId xmlns:a16="http://schemas.microsoft.com/office/drawing/2014/main" id="{AD66DB79-D402-0E15-FAA5-26ABA09E7EC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8" name="그룹 30">
            <a:extLst>
              <a:ext uri="{FF2B5EF4-FFF2-40B4-BE49-F238E27FC236}">
                <a16:creationId xmlns:a16="http://schemas.microsoft.com/office/drawing/2014/main" id="{1929AC1F-796A-835D-C9D5-0957F156DC50}"/>
              </a:ext>
            </a:extLst>
          </p:cNvPr>
          <p:cNvGrpSpPr/>
          <p:nvPr/>
        </p:nvGrpSpPr>
        <p:grpSpPr>
          <a:xfrm>
            <a:off x="2053224" y="7587843"/>
            <a:ext cx="471160" cy="440539"/>
            <a:chOff x="834420" y="1502857"/>
            <a:chExt cx="263335" cy="246221"/>
          </a:xfrm>
        </p:grpSpPr>
        <p:sp>
          <p:nvSpPr>
            <p:cNvPr id="59" name="순서도: 연결자 28">
              <a:extLst>
                <a:ext uri="{FF2B5EF4-FFF2-40B4-BE49-F238E27FC236}">
                  <a16:creationId xmlns:a16="http://schemas.microsoft.com/office/drawing/2014/main" id="{6BFABEB5-221D-5FD4-26CE-27A1FE52F94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0B821DD2-6DD7-E9BF-AEAC-FB058D5F796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40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4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기본정보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97713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필수입력사항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모든 필수 입력 사항을 입력해야 함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9201366" y="283233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17FE15-0C88-51F5-714B-2046B204E690}"/>
              </a:ext>
            </a:extLst>
          </p:cNvPr>
          <p:cNvGrpSpPr/>
          <p:nvPr/>
        </p:nvGrpSpPr>
        <p:grpSpPr>
          <a:xfrm>
            <a:off x="42864" y="1957618"/>
            <a:ext cx="10078552" cy="7351482"/>
            <a:chOff x="-12699" y="1850334"/>
            <a:chExt cx="9819157" cy="688454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6C6BF38-F0F8-FAFD-F4B3-11CF8C243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1850334"/>
              <a:ext cx="9753600" cy="501092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7BFF4B-45DE-83BE-AE2B-3C73D4EE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99" y="6516502"/>
              <a:ext cx="9690099" cy="22183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CDA3C96-0AB8-EADC-249D-29CC15040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5561" y="5575009"/>
              <a:ext cx="1590897" cy="1514686"/>
            </a:xfrm>
            <a:prstGeom prst="rect">
              <a:avLst/>
            </a:prstGeom>
          </p:spPr>
        </p:pic>
      </p:grpSp>
      <p:grpSp>
        <p:nvGrpSpPr>
          <p:cNvPr id="36" name="그룹 30">
            <a:extLst>
              <a:ext uri="{FF2B5EF4-FFF2-40B4-BE49-F238E27FC236}">
                <a16:creationId xmlns:a16="http://schemas.microsoft.com/office/drawing/2014/main" id="{BA9E3C5F-B9CB-6B1C-4FCA-C4A03822C246}"/>
              </a:ext>
            </a:extLst>
          </p:cNvPr>
          <p:cNvGrpSpPr/>
          <p:nvPr/>
        </p:nvGrpSpPr>
        <p:grpSpPr>
          <a:xfrm>
            <a:off x="3810000" y="2484970"/>
            <a:ext cx="471160" cy="440539"/>
            <a:chOff x="834420" y="1502857"/>
            <a:chExt cx="263335" cy="246221"/>
          </a:xfrm>
        </p:grpSpPr>
        <p:sp>
          <p:nvSpPr>
            <p:cNvPr id="37" name="순서도: 연결자 28">
              <a:extLst>
                <a:ext uri="{FF2B5EF4-FFF2-40B4-BE49-F238E27FC236}">
                  <a16:creationId xmlns:a16="http://schemas.microsoft.com/office/drawing/2014/main" id="{D44A9E9F-F2BD-A3EB-6EC9-A44573972A65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05C5B535-CCF1-EF4B-6000-9CA38C93DB3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39" name="직사각형 26">
            <a:extLst>
              <a:ext uri="{FF2B5EF4-FFF2-40B4-BE49-F238E27FC236}">
                <a16:creationId xmlns:a16="http://schemas.microsoft.com/office/drawing/2014/main" id="{76B6911A-C3A5-08AF-09A2-C74152764C55}"/>
              </a:ext>
            </a:extLst>
          </p:cNvPr>
          <p:cNvSpPr/>
          <p:nvPr/>
        </p:nvSpPr>
        <p:spPr>
          <a:xfrm>
            <a:off x="3429000" y="2565140"/>
            <a:ext cx="471171" cy="3685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10297D-6AD0-9252-9D69-292643948C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77"/>
          <a:stretch/>
        </p:blipFill>
        <p:spPr>
          <a:xfrm>
            <a:off x="5902939" y="6267389"/>
            <a:ext cx="5791201" cy="2938442"/>
          </a:xfrm>
          <a:prstGeom prst="rect">
            <a:avLst/>
          </a:prstGeom>
        </p:spPr>
      </p:pic>
      <p:sp>
        <p:nvSpPr>
          <p:cNvPr id="12" name="직사각형 26">
            <a:extLst>
              <a:ext uri="{FF2B5EF4-FFF2-40B4-BE49-F238E27FC236}">
                <a16:creationId xmlns:a16="http://schemas.microsoft.com/office/drawing/2014/main" id="{9B7B6E61-7EA9-F427-7B21-93BD2EF0B4E0}"/>
              </a:ext>
            </a:extLst>
          </p:cNvPr>
          <p:cNvSpPr/>
          <p:nvPr/>
        </p:nvSpPr>
        <p:spPr>
          <a:xfrm>
            <a:off x="4042838" y="3348713"/>
            <a:ext cx="471171" cy="3685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3" name="직사각형 26">
            <a:extLst>
              <a:ext uri="{FF2B5EF4-FFF2-40B4-BE49-F238E27FC236}">
                <a16:creationId xmlns:a16="http://schemas.microsoft.com/office/drawing/2014/main" id="{4B47D24E-12C7-B098-0CEB-2FC9B2B3E130}"/>
              </a:ext>
            </a:extLst>
          </p:cNvPr>
          <p:cNvSpPr/>
          <p:nvPr/>
        </p:nvSpPr>
        <p:spPr>
          <a:xfrm>
            <a:off x="4278423" y="3976121"/>
            <a:ext cx="471171" cy="3685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5" name="직사각형 26">
            <a:extLst>
              <a:ext uri="{FF2B5EF4-FFF2-40B4-BE49-F238E27FC236}">
                <a16:creationId xmlns:a16="http://schemas.microsoft.com/office/drawing/2014/main" id="{C65469B2-6643-4CD9-628F-1B161D6DE781}"/>
              </a:ext>
            </a:extLst>
          </p:cNvPr>
          <p:cNvSpPr/>
          <p:nvPr/>
        </p:nvSpPr>
        <p:spPr>
          <a:xfrm>
            <a:off x="4605599" y="4645196"/>
            <a:ext cx="471171" cy="3685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0BB0CE-B52F-4010-06C2-350A0D3CAD81}"/>
              </a:ext>
            </a:extLst>
          </p:cNvPr>
          <p:cNvSpPr/>
          <p:nvPr/>
        </p:nvSpPr>
        <p:spPr>
          <a:xfrm>
            <a:off x="4843034" y="5439187"/>
            <a:ext cx="471171" cy="3685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FA665F-8819-E961-1028-5D43CC5533DA}"/>
              </a:ext>
            </a:extLst>
          </p:cNvPr>
          <p:cNvSpPr/>
          <p:nvPr/>
        </p:nvSpPr>
        <p:spPr>
          <a:xfrm>
            <a:off x="4370013" y="6209373"/>
            <a:ext cx="471171" cy="3685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E25C682-19C6-C7B2-2233-DEFE4061FBE7}"/>
              </a:ext>
            </a:extLst>
          </p:cNvPr>
          <p:cNvSpPr/>
          <p:nvPr/>
        </p:nvSpPr>
        <p:spPr>
          <a:xfrm>
            <a:off x="3169015" y="6877528"/>
            <a:ext cx="471171" cy="3685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9264BC-0B98-2162-D87F-A881863B6E53}"/>
              </a:ext>
            </a:extLst>
          </p:cNvPr>
          <p:cNvSpPr/>
          <p:nvPr/>
        </p:nvSpPr>
        <p:spPr>
          <a:xfrm>
            <a:off x="3169014" y="7552330"/>
            <a:ext cx="471171" cy="3685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0BC790-4006-AC9C-C909-32919A45C86E}"/>
              </a:ext>
            </a:extLst>
          </p:cNvPr>
          <p:cNvSpPr txBox="1"/>
          <p:nvPr/>
        </p:nvSpPr>
        <p:spPr>
          <a:xfrm>
            <a:off x="5837014" y="5778007"/>
            <a:ext cx="605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모두 입력하지 않고 상품 등록 시 </a:t>
            </a:r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alert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531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4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기본정보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12604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4-2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거래유형 선택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선택한 거래 유형에 따라 상품등록 미리보기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추후 상품카드 동적으로 렌더링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9201366" y="283233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17FE15-0C88-51F5-714B-2046B204E690}"/>
              </a:ext>
            </a:extLst>
          </p:cNvPr>
          <p:cNvGrpSpPr/>
          <p:nvPr/>
        </p:nvGrpSpPr>
        <p:grpSpPr>
          <a:xfrm>
            <a:off x="0" y="1957618"/>
            <a:ext cx="10121416" cy="7452723"/>
            <a:chOff x="-54460" y="1850334"/>
            <a:chExt cx="9860918" cy="697935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6C6BF38-F0F8-FAFD-F4B3-11CF8C243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1850334"/>
              <a:ext cx="9753600" cy="501092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7BFF4B-45DE-83BE-AE2B-3C73D4EE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99" y="6516502"/>
              <a:ext cx="9690099" cy="22183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CDA3C96-0AB8-EADC-249D-29CC15040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4460" y="3775630"/>
              <a:ext cx="9860918" cy="5054063"/>
            </a:xfrm>
            <a:prstGeom prst="rect">
              <a:avLst/>
            </a:prstGeom>
          </p:spPr>
        </p:pic>
      </p:grpSp>
      <p:grpSp>
        <p:nvGrpSpPr>
          <p:cNvPr id="40" name="그룹 30">
            <a:extLst>
              <a:ext uri="{FF2B5EF4-FFF2-40B4-BE49-F238E27FC236}">
                <a16:creationId xmlns:a16="http://schemas.microsoft.com/office/drawing/2014/main" id="{44D44BE5-7F0E-AD84-D2A9-98293E9D27EF}"/>
              </a:ext>
            </a:extLst>
          </p:cNvPr>
          <p:cNvGrpSpPr/>
          <p:nvPr/>
        </p:nvGrpSpPr>
        <p:grpSpPr>
          <a:xfrm>
            <a:off x="2133600" y="3284513"/>
            <a:ext cx="471160" cy="440539"/>
            <a:chOff x="834420" y="1502857"/>
            <a:chExt cx="263335" cy="246221"/>
          </a:xfrm>
        </p:grpSpPr>
        <p:sp>
          <p:nvSpPr>
            <p:cNvPr id="41" name="순서도: 연결자 28">
              <a:extLst>
                <a:ext uri="{FF2B5EF4-FFF2-40B4-BE49-F238E27FC236}">
                  <a16:creationId xmlns:a16="http://schemas.microsoft.com/office/drawing/2014/main" id="{6A4BEDFF-5B85-AB0C-3442-6B510890DD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03E5F945-016B-D99E-229F-A3326B68EA0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380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4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기본정보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04491"/>
              </p:ext>
            </p:extLst>
          </p:nvPr>
        </p:nvGraphicFramePr>
        <p:xfrm>
          <a:off x="10710843" y="3180712"/>
          <a:ext cx="6567350" cy="95789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4-3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가격유효성 검증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99999999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선택가능 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(db</a:t>
                      </a:r>
                      <a:r>
                        <a:rPr lang="ko-KR" altLang="en-US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등록가능한 숫자 자리</a:t>
                      </a:r>
                      <a:r>
                        <a:rPr lang="en-US" altLang="ko-KR" sz="17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en-US" altLang="ko-KR" sz="17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9201366" y="283233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8E81EB1-58F7-64EE-8DC5-4EC10A606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65" y="2033552"/>
            <a:ext cx="4638377" cy="17161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BD3C9D6-E94F-C972-09A1-52002EEE8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531" y="2058344"/>
            <a:ext cx="4664172" cy="15103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3C726F9-FB4E-CA3C-DF66-AA064821A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03" y="5841882"/>
            <a:ext cx="6887536" cy="1752845"/>
          </a:xfrm>
          <a:prstGeom prst="rect">
            <a:avLst/>
          </a:prstGeom>
        </p:spPr>
      </p:pic>
      <p:grpSp>
        <p:nvGrpSpPr>
          <p:cNvPr id="61" name="그룹 30">
            <a:extLst>
              <a:ext uri="{FF2B5EF4-FFF2-40B4-BE49-F238E27FC236}">
                <a16:creationId xmlns:a16="http://schemas.microsoft.com/office/drawing/2014/main" id="{3D08B162-0C61-02A9-E076-2D7B35565719}"/>
              </a:ext>
            </a:extLst>
          </p:cNvPr>
          <p:cNvGrpSpPr/>
          <p:nvPr/>
        </p:nvGrpSpPr>
        <p:grpSpPr>
          <a:xfrm>
            <a:off x="172100" y="1825754"/>
            <a:ext cx="471160" cy="440539"/>
            <a:chOff x="834420" y="1502857"/>
            <a:chExt cx="263335" cy="246221"/>
          </a:xfrm>
        </p:grpSpPr>
        <p:sp>
          <p:nvSpPr>
            <p:cNvPr id="62" name="순서도: 연결자 28">
              <a:extLst>
                <a:ext uri="{FF2B5EF4-FFF2-40B4-BE49-F238E27FC236}">
                  <a16:creationId xmlns:a16="http://schemas.microsoft.com/office/drawing/2014/main" id="{A35207A8-6AE7-8D4E-E448-B688FB2AA5C2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3" name="TextBox 29">
              <a:extLst>
                <a:ext uri="{FF2B5EF4-FFF2-40B4-BE49-F238E27FC236}">
                  <a16:creationId xmlns:a16="http://schemas.microsoft.com/office/drawing/2014/main" id="{5675CAB4-A4F3-617E-BE47-81F4A96AE70C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4" name="그룹 30">
            <a:extLst>
              <a:ext uri="{FF2B5EF4-FFF2-40B4-BE49-F238E27FC236}">
                <a16:creationId xmlns:a16="http://schemas.microsoft.com/office/drawing/2014/main" id="{A8E51E87-BB35-CF1D-8248-BDE4FC3B2095}"/>
              </a:ext>
            </a:extLst>
          </p:cNvPr>
          <p:cNvGrpSpPr/>
          <p:nvPr/>
        </p:nvGrpSpPr>
        <p:grpSpPr>
          <a:xfrm>
            <a:off x="271665" y="5401343"/>
            <a:ext cx="471160" cy="440539"/>
            <a:chOff x="834420" y="1502857"/>
            <a:chExt cx="263335" cy="246221"/>
          </a:xfrm>
        </p:grpSpPr>
        <p:sp>
          <p:nvSpPr>
            <p:cNvPr id="65" name="순서도: 연결자 28">
              <a:extLst>
                <a:ext uri="{FF2B5EF4-FFF2-40B4-BE49-F238E27FC236}">
                  <a16:creationId xmlns:a16="http://schemas.microsoft.com/office/drawing/2014/main" id="{9CD1CC19-04D8-D833-07B3-04FA67C770D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6" name="TextBox 29">
              <a:extLst>
                <a:ext uri="{FF2B5EF4-FFF2-40B4-BE49-F238E27FC236}">
                  <a16:creationId xmlns:a16="http://schemas.microsoft.com/office/drawing/2014/main" id="{D2927240-1E21-B359-DD20-AB2BBB5ADD5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75A0BEF-A2CC-35BF-FA66-8005C5E237F1}"/>
              </a:ext>
            </a:extLst>
          </p:cNvPr>
          <p:cNvSpPr txBox="1"/>
          <p:nvPr/>
        </p:nvSpPr>
        <p:spPr>
          <a:xfrm>
            <a:off x="5512965" y="3687819"/>
            <a:ext cx="372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원으로 상품 등록 시 </a:t>
            </a:r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alert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9691CA3-6049-5AA6-7C49-04F308E4ABF8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9E7D278-3F4B-CE90-667B-45C468C65F4C}"/>
              </a:ext>
            </a:extLst>
          </p:cNvPr>
          <p:cNvSpPr/>
          <p:nvPr/>
        </p:nvSpPr>
        <p:spPr>
          <a:xfrm>
            <a:off x="504502" y="3276339"/>
            <a:ext cx="3153097" cy="41148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37A15C-031C-122B-9745-1100F06614A1}"/>
              </a:ext>
            </a:extLst>
          </p:cNvPr>
          <p:cNvSpPr txBox="1"/>
          <p:nvPr/>
        </p:nvSpPr>
        <p:spPr>
          <a:xfrm>
            <a:off x="504502" y="7579251"/>
            <a:ext cx="2695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자리로 입력 제한</a:t>
            </a:r>
          </a:p>
        </p:txBody>
      </p:sp>
    </p:spTree>
    <p:extLst>
      <p:ext uri="{BB962C8B-B14F-4D97-AF65-F5344CB8AC3E}">
        <p14:creationId xmlns:p14="http://schemas.microsoft.com/office/powerpoint/2010/main" val="1075666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4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기본정보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192926"/>
              </p:ext>
            </p:extLst>
          </p:nvPr>
        </p:nvGraphicFramePr>
        <p:xfrm>
          <a:off x="10710843" y="3180712"/>
          <a:ext cx="6567350" cy="176111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4-4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판매수량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/>
                        <a:t>1 ~ 1000 </a:t>
                      </a:r>
                      <a:r>
                        <a:rPr lang="ko-KR" altLang="en-US" sz="1700" b="0"/>
                        <a:t>선택 가능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4-5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최소 판매 단위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/>
                        <a:t>1 </a:t>
                      </a:r>
                      <a:r>
                        <a:rPr lang="ko-KR" altLang="en-US" sz="1700"/>
                        <a:t>이상 선택 가능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판매수량을 초과 선택 할 시 알림메세지 띄움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63520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9201366" y="283233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A86E95-C69F-52BA-4196-4F40E92AE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41" y="2277007"/>
            <a:ext cx="4166859" cy="8309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963C2EC-0EA6-DD3E-3FBE-0C10093F8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31" y="3229213"/>
            <a:ext cx="4067626" cy="887330"/>
          </a:xfrm>
          <a:prstGeom prst="rect">
            <a:avLst/>
          </a:prstGeom>
        </p:spPr>
      </p:pic>
      <p:cxnSp>
        <p:nvCxnSpPr>
          <p:cNvPr id="25" name="직선 화살표 연결선 25">
            <a:extLst>
              <a:ext uri="{FF2B5EF4-FFF2-40B4-BE49-F238E27FC236}">
                <a16:creationId xmlns:a16="http://schemas.microsoft.com/office/drawing/2014/main" id="{AD0B66A1-B9A6-B28D-8A7E-BEBB081D4439}"/>
              </a:ext>
            </a:extLst>
          </p:cNvPr>
          <p:cNvCxnSpPr>
            <a:cxnSpLocks/>
          </p:cNvCxnSpPr>
          <p:nvPr/>
        </p:nvCxnSpPr>
        <p:spPr>
          <a:xfrm flipV="1">
            <a:off x="18648186" y="4916691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D1E7511-47C4-9CEA-2F8B-D729C0713AA6}"/>
              </a:ext>
            </a:extLst>
          </p:cNvPr>
          <p:cNvCxnSpPr>
            <a:cxnSpLocks/>
            <a:stCxn id="23" idx="3"/>
            <a:endCxn id="6" idx="3"/>
          </p:cNvCxnSpPr>
          <p:nvPr/>
        </p:nvCxnSpPr>
        <p:spPr>
          <a:xfrm flipV="1">
            <a:off x="4456257" y="2692506"/>
            <a:ext cx="115743" cy="980372"/>
          </a:xfrm>
          <a:prstGeom prst="bentConnector3">
            <a:avLst>
              <a:gd name="adj1" fmla="val 297507"/>
            </a:avLst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00F9E2F-6F2F-EDEB-596F-A346BE309CC1}"/>
              </a:ext>
            </a:extLst>
          </p:cNvPr>
          <p:cNvSpPr txBox="1"/>
          <p:nvPr/>
        </p:nvSpPr>
        <p:spPr>
          <a:xfrm>
            <a:off x="5096047" y="2755055"/>
            <a:ext cx="3721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포커스아웃 시</a:t>
            </a:r>
            <a:endParaRPr lang="en-US" altLang="ko-KR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강제 변경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4914E7E-D24C-3C24-973D-85B55699A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64" y="4336714"/>
            <a:ext cx="4171941" cy="96897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E60D220-4C47-9D03-1623-B9719D6B7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739" y="5278357"/>
            <a:ext cx="4503789" cy="1140996"/>
          </a:xfrm>
          <a:prstGeom prst="rect">
            <a:avLst/>
          </a:prstGeom>
        </p:spPr>
      </p:pic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70FD5514-F4DC-4AD6-F1B3-76E5BA0AA711}"/>
              </a:ext>
            </a:extLst>
          </p:cNvPr>
          <p:cNvCxnSpPr>
            <a:cxnSpLocks/>
            <a:stCxn id="80" idx="3"/>
            <a:endCxn id="78" idx="3"/>
          </p:cNvCxnSpPr>
          <p:nvPr/>
        </p:nvCxnSpPr>
        <p:spPr>
          <a:xfrm flipH="1" flipV="1">
            <a:off x="4544605" y="4821200"/>
            <a:ext cx="165923" cy="1027655"/>
          </a:xfrm>
          <a:prstGeom prst="bentConnector3">
            <a:avLst>
              <a:gd name="adj1" fmla="val -137775"/>
            </a:avLst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56870A1-EDA0-DA55-D471-6A09E323AEC1}"/>
              </a:ext>
            </a:extLst>
          </p:cNvPr>
          <p:cNvSpPr txBox="1"/>
          <p:nvPr/>
        </p:nvSpPr>
        <p:spPr>
          <a:xfrm>
            <a:off x="5110897" y="4955558"/>
            <a:ext cx="403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1000 </a:t>
            </a:r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초과에서 포커스아웃 시</a:t>
            </a:r>
            <a:endParaRPr lang="en-US" altLang="ko-KR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강제 변경</a:t>
            </a:r>
          </a:p>
        </p:txBody>
      </p:sp>
      <p:grpSp>
        <p:nvGrpSpPr>
          <p:cNvPr id="86" name="그룹 30">
            <a:extLst>
              <a:ext uri="{FF2B5EF4-FFF2-40B4-BE49-F238E27FC236}">
                <a16:creationId xmlns:a16="http://schemas.microsoft.com/office/drawing/2014/main" id="{43C7F6E1-D1C1-A315-9F25-F6504B8B9EFF}"/>
              </a:ext>
            </a:extLst>
          </p:cNvPr>
          <p:cNvGrpSpPr/>
          <p:nvPr/>
        </p:nvGrpSpPr>
        <p:grpSpPr>
          <a:xfrm>
            <a:off x="100141" y="1903691"/>
            <a:ext cx="471160" cy="440539"/>
            <a:chOff x="834420" y="1502857"/>
            <a:chExt cx="263335" cy="246221"/>
          </a:xfrm>
        </p:grpSpPr>
        <p:sp>
          <p:nvSpPr>
            <p:cNvPr id="87" name="순서도: 연결자 28">
              <a:extLst>
                <a:ext uri="{FF2B5EF4-FFF2-40B4-BE49-F238E27FC236}">
                  <a16:creationId xmlns:a16="http://schemas.microsoft.com/office/drawing/2014/main" id="{68105F7C-A5A7-B3DA-B007-E57D75CE0291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8" name="TextBox 29">
              <a:extLst>
                <a:ext uri="{FF2B5EF4-FFF2-40B4-BE49-F238E27FC236}">
                  <a16:creationId xmlns:a16="http://schemas.microsoft.com/office/drawing/2014/main" id="{5BE51677-C74A-F4D0-6962-0FF1BD9319DF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0BD7E819-AF56-B306-CCC3-D61CF640CE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6700949"/>
            <a:ext cx="4795583" cy="2701917"/>
          </a:xfrm>
          <a:prstGeom prst="rect">
            <a:avLst/>
          </a:prstGeom>
        </p:spPr>
      </p:pic>
      <p:grpSp>
        <p:nvGrpSpPr>
          <p:cNvPr id="111" name="그룹 30">
            <a:extLst>
              <a:ext uri="{FF2B5EF4-FFF2-40B4-BE49-F238E27FC236}">
                <a16:creationId xmlns:a16="http://schemas.microsoft.com/office/drawing/2014/main" id="{409BF75A-DE25-47BB-3B79-4A416754049A}"/>
              </a:ext>
            </a:extLst>
          </p:cNvPr>
          <p:cNvGrpSpPr/>
          <p:nvPr/>
        </p:nvGrpSpPr>
        <p:grpSpPr>
          <a:xfrm>
            <a:off x="37308" y="4136002"/>
            <a:ext cx="471160" cy="440539"/>
            <a:chOff x="834420" y="1502857"/>
            <a:chExt cx="263335" cy="246221"/>
          </a:xfrm>
        </p:grpSpPr>
        <p:sp>
          <p:nvSpPr>
            <p:cNvPr id="112" name="순서도: 연결자 28">
              <a:extLst>
                <a:ext uri="{FF2B5EF4-FFF2-40B4-BE49-F238E27FC236}">
                  <a16:creationId xmlns:a16="http://schemas.microsoft.com/office/drawing/2014/main" id="{00F6108C-8FD8-FC87-1B7C-EF07B51EA99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13" name="TextBox 29">
              <a:extLst>
                <a:ext uri="{FF2B5EF4-FFF2-40B4-BE49-F238E27FC236}">
                  <a16:creationId xmlns:a16="http://schemas.microsoft.com/office/drawing/2014/main" id="{EAB7B4FF-380F-3ADD-595D-68081A03666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F71FBA-F7EF-D3C5-A4F5-67EA893E46FF}"/>
              </a:ext>
            </a:extLst>
          </p:cNvPr>
          <p:cNvSpPr/>
          <p:nvPr/>
        </p:nvSpPr>
        <p:spPr>
          <a:xfrm>
            <a:off x="1295400" y="8974687"/>
            <a:ext cx="4648200" cy="47411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F46F155-D016-9018-33D0-74AF7E8A4AE7}"/>
              </a:ext>
            </a:extLst>
          </p:cNvPr>
          <p:cNvSpPr/>
          <p:nvPr/>
        </p:nvSpPr>
        <p:spPr>
          <a:xfrm>
            <a:off x="2031716" y="7205865"/>
            <a:ext cx="1549684" cy="47411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B15E67E-0710-D85F-991F-63A2D0EF0B65}"/>
              </a:ext>
            </a:extLst>
          </p:cNvPr>
          <p:cNvSpPr/>
          <p:nvPr/>
        </p:nvSpPr>
        <p:spPr>
          <a:xfrm>
            <a:off x="2069958" y="8466604"/>
            <a:ext cx="1549684" cy="47411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774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4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기본정보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07019"/>
              </p:ext>
            </p:extLst>
          </p:nvPr>
        </p:nvGraphicFramePr>
        <p:xfrm>
          <a:off x="10710843" y="3180712"/>
          <a:ext cx="6567350" cy="176111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4-6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판매시작일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오늘 이전 날짜 선택 불가</a:t>
                      </a:r>
                      <a:endParaRPr lang="ko-KR" altLang="en-US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4-7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판매종료일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오늘 이전 날짜 선택 불가</a:t>
                      </a:r>
                      <a:endParaRPr lang="en-US" altLang="ko-KR" sz="17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/>
                        <a:t>판매시작일보다 이른날짜 선택 시 경고메세지 띄움</a:t>
                      </a:r>
                      <a:endParaRPr lang="en-US" altLang="ko-KR" sz="170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499285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9201366" y="283233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D8E5C16-3786-1F6D-F35D-8F53E19F9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236663"/>
            <a:ext cx="3309386" cy="42974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251BC0-2651-A0CF-D72A-77DF18F6A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733" y="2236663"/>
            <a:ext cx="3309386" cy="42974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764F05C-2522-E986-983A-1491120197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2340"/>
          <a:stretch/>
        </p:blipFill>
        <p:spPr>
          <a:xfrm>
            <a:off x="860299" y="6623001"/>
            <a:ext cx="4655459" cy="2800569"/>
          </a:xfrm>
          <a:prstGeom prst="rect">
            <a:avLst/>
          </a:prstGeom>
        </p:spPr>
      </p:pic>
      <p:grpSp>
        <p:nvGrpSpPr>
          <p:cNvPr id="61" name="그룹 30">
            <a:extLst>
              <a:ext uri="{FF2B5EF4-FFF2-40B4-BE49-F238E27FC236}">
                <a16:creationId xmlns:a16="http://schemas.microsoft.com/office/drawing/2014/main" id="{2D68CF7D-1067-29A3-E55B-EF42728FAE79}"/>
              </a:ext>
            </a:extLst>
          </p:cNvPr>
          <p:cNvGrpSpPr/>
          <p:nvPr/>
        </p:nvGrpSpPr>
        <p:grpSpPr>
          <a:xfrm>
            <a:off x="2057400" y="2061892"/>
            <a:ext cx="471160" cy="440539"/>
            <a:chOff x="834420" y="1502857"/>
            <a:chExt cx="263335" cy="246221"/>
          </a:xfrm>
        </p:grpSpPr>
        <p:sp>
          <p:nvSpPr>
            <p:cNvPr id="62" name="순서도: 연결자 28">
              <a:extLst>
                <a:ext uri="{FF2B5EF4-FFF2-40B4-BE49-F238E27FC236}">
                  <a16:creationId xmlns:a16="http://schemas.microsoft.com/office/drawing/2014/main" id="{1E3A7EFC-E3ED-D453-B469-5676E69A22A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3" name="TextBox 29">
              <a:extLst>
                <a:ext uri="{FF2B5EF4-FFF2-40B4-BE49-F238E27FC236}">
                  <a16:creationId xmlns:a16="http://schemas.microsoft.com/office/drawing/2014/main" id="{B0ED7146-4052-7CA3-BA04-33E827D44E50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4" name="그룹 30">
            <a:extLst>
              <a:ext uri="{FF2B5EF4-FFF2-40B4-BE49-F238E27FC236}">
                <a16:creationId xmlns:a16="http://schemas.microsoft.com/office/drawing/2014/main" id="{50D916B9-776C-65DE-BFD4-160E150B3876}"/>
              </a:ext>
            </a:extLst>
          </p:cNvPr>
          <p:cNvGrpSpPr/>
          <p:nvPr/>
        </p:nvGrpSpPr>
        <p:grpSpPr>
          <a:xfrm>
            <a:off x="6268613" y="2032834"/>
            <a:ext cx="471160" cy="440539"/>
            <a:chOff x="834420" y="1502857"/>
            <a:chExt cx="263335" cy="246221"/>
          </a:xfrm>
        </p:grpSpPr>
        <p:sp>
          <p:nvSpPr>
            <p:cNvPr id="65" name="순서도: 연결자 28">
              <a:extLst>
                <a:ext uri="{FF2B5EF4-FFF2-40B4-BE49-F238E27FC236}">
                  <a16:creationId xmlns:a16="http://schemas.microsoft.com/office/drawing/2014/main" id="{5C1E3329-96D7-4E05-D318-1D32BC93FD4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6" name="TextBox 29">
              <a:extLst>
                <a:ext uri="{FF2B5EF4-FFF2-40B4-BE49-F238E27FC236}">
                  <a16:creationId xmlns:a16="http://schemas.microsoft.com/office/drawing/2014/main" id="{3293F258-4F60-1761-F604-96BBC4ED54B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7" name="그룹 30">
            <a:extLst>
              <a:ext uri="{FF2B5EF4-FFF2-40B4-BE49-F238E27FC236}">
                <a16:creationId xmlns:a16="http://schemas.microsoft.com/office/drawing/2014/main" id="{E5B8797E-28D1-D343-B88E-105A6A85E910}"/>
              </a:ext>
            </a:extLst>
          </p:cNvPr>
          <p:cNvGrpSpPr/>
          <p:nvPr/>
        </p:nvGrpSpPr>
        <p:grpSpPr>
          <a:xfrm>
            <a:off x="5245551" y="8083622"/>
            <a:ext cx="471160" cy="440539"/>
            <a:chOff x="834420" y="1502857"/>
            <a:chExt cx="263335" cy="246221"/>
          </a:xfrm>
        </p:grpSpPr>
        <p:sp>
          <p:nvSpPr>
            <p:cNvPr id="68" name="순서도: 연결자 28">
              <a:extLst>
                <a:ext uri="{FF2B5EF4-FFF2-40B4-BE49-F238E27FC236}">
                  <a16:creationId xmlns:a16="http://schemas.microsoft.com/office/drawing/2014/main" id="{2BDFAF8C-4D59-FDE7-6B08-BC487E40A90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9" name="TextBox 29">
              <a:extLst>
                <a:ext uri="{FF2B5EF4-FFF2-40B4-BE49-F238E27FC236}">
                  <a16:creationId xmlns:a16="http://schemas.microsoft.com/office/drawing/2014/main" id="{E754088F-F161-90A0-EC4C-C6B7224C9BF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194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상품소개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88344"/>
              </p:ext>
            </p:extLst>
          </p:nvPr>
        </p:nvGraphicFramePr>
        <p:xfrm>
          <a:off x="10710843" y="3180712"/>
          <a:ext cx="6567350" cy="4615585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5-1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상품소개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상품소개 입력은 선택임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5-2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썸네일 사진 첨부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700" b="1"/>
                        <a:t>장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필수 등록 항목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사진 선택 시 상품카드와 상품상세카드 미리보기 렌더링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94305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5-3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제품 상세 사진 첨부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1~</a:t>
                      </a:r>
                      <a:r>
                        <a:rPr lang="ko-KR" altLang="en-US" sz="1700" b="1"/>
                        <a:t>장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필수 등록 항목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사진 선택 시  상품상세페이지 미리보기 렌더링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403318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5-4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단계전환과 유효성 검증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832057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5-5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최종 등록하기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마이페이지로 이동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792375" y="439890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BBB5FD6-82BD-2250-F566-ACDB58409AF2}"/>
              </a:ext>
            </a:extLst>
          </p:cNvPr>
          <p:cNvGrpSpPr/>
          <p:nvPr/>
        </p:nvGrpSpPr>
        <p:grpSpPr>
          <a:xfrm>
            <a:off x="27484" y="1884908"/>
            <a:ext cx="10011017" cy="7316221"/>
            <a:chOff x="27484" y="1884908"/>
            <a:chExt cx="10011017" cy="731622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6CD827B-01D2-91B1-5C07-D83565F1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11" y="1884908"/>
              <a:ext cx="10001490" cy="5159331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F4F3888-D6D9-59EB-380B-E6F68FA2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84" y="6449068"/>
              <a:ext cx="10011017" cy="275206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B828A98-B0A0-68B9-D568-70E60209B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1472" y="5829856"/>
              <a:ext cx="1080728" cy="1238423"/>
            </a:xfrm>
            <a:prstGeom prst="rect">
              <a:avLst/>
            </a:prstGeom>
          </p:spPr>
        </p:pic>
      </p:grpSp>
      <p:grpSp>
        <p:nvGrpSpPr>
          <p:cNvPr id="66" name="그룹 30">
            <a:extLst>
              <a:ext uri="{FF2B5EF4-FFF2-40B4-BE49-F238E27FC236}">
                <a16:creationId xmlns:a16="http://schemas.microsoft.com/office/drawing/2014/main" id="{6ED4925D-EDC3-F497-9835-4A8557CFF9F8}"/>
              </a:ext>
            </a:extLst>
          </p:cNvPr>
          <p:cNvGrpSpPr/>
          <p:nvPr/>
        </p:nvGrpSpPr>
        <p:grpSpPr>
          <a:xfrm>
            <a:off x="4495800" y="2356363"/>
            <a:ext cx="471160" cy="440539"/>
            <a:chOff x="834420" y="1502857"/>
            <a:chExt cx="263335" cy="246221"/>
          </a:xfrm>
        </p:grpSpPr>
        <p:sp>
          <p:nvSpPr>
            <p:cNvPr id="67" name="순서도: 연결자 28">
              <a:extLst>
                <a:ext uri="{FF2B5EF4-FFF2-40B4-BE49-F238E27FC236}">
                  <a16:creationId xmlns:a16="http://schemas.microsoft.com/office/drawing/2014/main" id="{82EBA92B-9245-39A8-2517-F90950862C82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8" name="TextBox 29">
              <a:extLst>
                <a:ext uri="{FF2B5EF4-FFF2-40B4-BE49-F238E27FC236}">
                  <a16:creationId xmlns:a16="http://schemas.microsoft.com/office/drawing/2014/main" id="{8CC014FA-0597-62E3-EEFA-181AA5E2D483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69" name="그룹 30">
            <a:extLst>
              <a:ext uri="{FF2B5EF4-FFF2-40B4-BE49-F238E27FC236}">
                <a16:creationId xmlns:a16="http://schemas.microsoft.com/office/drawing/2014/main" id="{A271C190-6EDD-6969-51B8-DB4923F081D3}"/>
              </a:ext>
            </a:extLst>
          </p:cNvPr>
          <p:cNvGrpSpPr/>
          <p:nvPr/>
        </p:nvGrpSpPr>
        <p:grpSpPr>
          <a:xfrm>
            <a:off x="4144650" y="5200803"/>
            <a:ext cx="471160" cy="440539"/>
            <a:chOff x="834420" y="1502857"/>
            <a:chExt cx="263335" cy="246221"/>
          </a:xfrm>
        </p:grpSpPr>
        <p:sp>
          <p:nvSpPr>
            <p:cNvPr id="70" name="순서도: 연결자 28">
              <a:extLst>
                <a:ext uri="{FF2B5EF4-FFF2-40B4-BE49-F238E27FC236}">
                  <a16:creationId xmlns:a16="http://schemas.microsoft.com/office/drawing/2014/main" id="{34D35B06-C4BD-ACD4-6AD8-37DD315F27E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1" name="TextBox 29">
              <a:extLst>
                <a:ext uri="{FF2B5EF4-FFF2-40B4-BE49-F238E27FC236}">
                  <a16:creationId xmlns:a16="http://schemas.microsoft.com/office/drawing/2014/main" id="{38042134-7D0D-2ACE-D30E-380A0344FC8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72" name="그룹 30">
            <a:extLst>
              <a:ext uri="{FF2B5EF4-FFF2-40B4-BE49-F238E27FC236}">
                <a16:creationId xmlns:a16="http://schemas.microsoft.com/office/drawing/2014/main" id="{CA09F0F1-A75F-CA3E-E796-BFDE6A3A6ACF}"/>
              </a:ext>
            </a:extLst>
          </p:cNvPr>
          <p:cNvGrpSpPr/>
          <p:nvPr/>
        </p:nvGrpSpPr>
        <p:grpSpPr>
          <a:xfrm>
            <a:off x="4544962" y="6309368"/>
            <a:ext cx="471160" cy="440539"/>
            <a:chOff x="834420" y="1502857"/>
            <a:chExt cx="263335" cy="246221"/>
          </a:xfrm>
        </p:grpSpPr>
        <p:sp>
          <p:nvSpPr>
            <p:cNvPr id="73" name="순서도: 연결자 28">
              <a:extLst>
                <a:ext uri="{FF2B5EF4-FFF2-40B4-BE49-F238E27FC236}">
                  <a16:creationId xmlns:a16="http://schemas.microsoft.com/office/drawing/2014/main" id="{F9828E59-C076-9683-EDD4-0680F54365B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5" name="TextBox 29">
              <a:extLst>
                <a:ext uri="{FF2B5EF4-FFF2-40B4-BE49-F238E27FC236}">
                  <a16:creationId xmlns:a16="http://schemas.microsoft.com/office/drawing/2014/main" id="{1908AED4-12DC-3C6B-7BCE-FC0C5C110F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76" name="그룹 30">
            <a:extLst>
              <a:ext uri="{FF2B5EF4-FFF2-40B4-BE49-F238E27FC236}">
                <a16:creationId xmlns:a16="http://schemas.microsoft.com/office/drawing/2014/main" id="{36E08DA2-F1BF-4B30-2BA2-8C70C980CD33}"/>
              </a:ext>
            </a:extLst>
          </p:cNvPr>
          <p:cNvGrpSpPr/>
          <p:nvPr/>
        </p:nvGrpSpPr>
        <p:grpSpPr>
          <a:xfrm>
            <a:off x="1491817" y="1804675"/>
            <a:ext cx="471160" cy="440539"/>
            <a:chOff x="834420" y="1502857"/>
            <a:chExt cx="263335" cy="246221"/>
          </a:xfrm>
        </p:grpSpPr>
        <p:sp>
          <p:nvSpPr>
            <p:cNvPr id="77" name="순서도: 연결자 28">
              <a:extLst>
                <a:ext uri="{FF2B5EF4-FFF2-40B4-BE49-F238E27FC236}">
                  <a16:creationId xmlns:a16="http://schemas.microsoft.com/office/drawing/2014/main" id="{E8A6B4BB-4027-1282-87C4-7EBDD0673AB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8" name="TextBox 29">
              <a:extLst>
                <a:ext uri="{FF2B5EF4-FFF2-40B4-BE49-F238E27FC236}">
                  <a16:creationId xmlns:a16="http://schemas.microsoft.com/office/drawing/2014/main" id="{8C23D335-D370-FA58-9666-CEC74B02663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79" name="그룹 30">
            <a:extLst>
              <a:ext uri="{FF2B5EF4-FFF2-40B4-BE49-F238E27FC236}">
                <a16:creationId xmlns:a16="http://schemas.microsoft.com/office/drawing/2014/main" id="{E98DE1BB-A936-A04C-343A-8BA81A92AA79}"/>
              </a:ext>
            </a:extLst>
          </p:cNvPr>
          <p:cNvGrpSpPr/>
          <p:nvPr/>
        </p:nvGrpSpPr>
        <p:grpSpPr>
          <a:xfrm>
            <a:off x="9327343" y="7861576"/>
            <a:ext cx="471160" cy="440539"/>
            <a:chOff x="834420" y="1502857"/>
            <a:chExt cx="263335" cy="246221"/>
          </a:xfrm>
        </p:grpSpPr>
        <p:sp>
          <p:nvSpPr>
            <p:cNvPr id="80" name="순서도: 연결자 28">
              <a:extLst>
                <a:ext uri="{FF2B5EF4-FFF2-40B4-BE49-F238E27FC236}">
                  <a16:creationId xmlns:a16="http://schemas.microsoft.com/office/drawing/2014/main" id="{7FF17B18-A596-0E89-5DFA-126E97EB251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1" name="TextBox 29">
              <a:extLst>
                <a:ext uri="{FF2B5EF4-FFF2-40B4-BE49-F238E27FC236}">
                  <a16:creationId xmlns:a16="http://schemas.microsoft.com/office/drawing/2014/main" id="{DF3B5590-CE55-2B57-DDF1-7261575FF2D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22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상품소개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64064"/>
              </p:ext>
            </p:extLst>
          </p:nvPr>
        </p:nvGraphicFramePr>
        <p:xfrm>
          <a:off x="10710843" y="3180712"/>
          <a:ext cx="6567350" cy="1263650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5-2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썸네일 사진 첨부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700" b="1"/>
                        <a:t>장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필수 등록 항목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사진 선택 시 상품카드와 상품상세카드 미리보기 렌더링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792375" y="439890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A75578F-9DF3-0AB0-0628-6A0E98D04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94" y="1955629"/>
            <a:ext cx="3230407" cy="45900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2419B2-BDDD-544F-F7A4-A27C0F60F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93" y="6717005"/>
            <a:ext cx="6049807" cy="2650937"/>
          </a:xfrm>
          <a:prstGeom prst="rect">
            <a:avLst/>
          </a:prstGeom>
        </p:spPr>
      </p:pic>
      <p:grpSp>
        <p:nvGrpSpPr>
          <p:cNvPr id="24" name="그룹 30">
            <a:extLst>
              <a:ext uri="{FF2B5EF4-FFF2-40B4-BE49-F238E27FC236}">
                <a16:creationId xmlns:a16="http://schemas.microsoft.com/office/drawing/2014/main" id="{B821AAFD-0B74-68D4-888E-1C15214CC4B6}"/>
              </a:ext>
            </a:extLst>
          </p:cNvPr>
          <p:cNvGrpSpPr/>
          <p:nvPr/>
        </p:nvGrpSpPr>
        <p:grpSpPr>
          <a:xfrm>
            <a:off x="2609220" y="2668726"/>
            <a:ext cx="471160" cy="440539"/>
            <a:chOff x="834420" y="1502857"/>
            <a:chExt cx="263335" cy="246221"/>
          </a:xfrm>
        </p:grpSpPr>
        <p:sp>
          <p:nvSpPr>
            <p:cNvPr id="25" name="순서도: 연결자 28">
              <a:extLst>
                <a:ext uri="{FF2B5EF4-FFF2-40B4-BE49-F238E27FC236}">
                  <a16:creationId xmlns:a16="http://schemas.microsoft.com/office/drawing/2014/main" id="{F5588238-C59E-64ED-C95F-3B47F12CE9F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9CB5A0BA-3E48-8B13-1826-5A13AC962AC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924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3C7EB341-7790-7D50-29CF-89BA0976F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7"/>
          <a:stretch/>
        </p:blipFill>
        <p:spPr>
          <a:xfrm>
            <a:off x="2947876" y="6623689"/>
            <a:ext cx="4828148" cy="210507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상품소개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36837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5-3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제품 상세 사진 첨부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1~3</a:t>
                      </a:r>
                      <a:r>
                        <a:rPr lang="ko-KR" altLang="en-US" sz="1700" b="1"/>
                        <a:t>장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필수 등록 항목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사진 선택 시  상품상세페이지 미리보기 렌더링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792375" y="439890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1DC483F-1786-3A4C-D369-0BC41A4CB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80" y="1909615"/>
            <a:ext cx="4286880" cy="14289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2B128C-621D-F06E-6E0E-916FF9EC2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29"/>
          <a:stretch/>
        </p:blipFill>
        <p:spPr>
          <a:xfrm>
            <a:off x="2947876" y="2608928"/>
            <a:ext cx="4828148" cy="407064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40C27E4-685C-B5A1-FE15-17723594FE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76" y="6531245"/>
            <a:ext cx="4828148" cy="2442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DBD189F-408C-68D3-C60A-321769D7F7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927"/>
          <a:stretch/>
        </p:blipFill>
        <p:spPr>
          <a:xfrm>
            <a:off x="2718000" y="8131578"/>
            <a:ext cx="4828148" cy="13172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17C326C-301A-8C2D-A2A5-7A0143A0BC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938" y="8065343"/>
            <a:ext cx="4828148" cy="244240"/>
          </a:xfrm>
          <a:prstGeom prst="rect">
            <a:avLst/>
          </a:prstGeom>
        </p:spPr>
      </p:pic>
      <p:grpSp>
        <p:nvGrpSpPr>
          <p:cNvPr id="42" name="그룹 30">
            <a:extLst>
              <a:ext uri="{FF2B5EF4-FFF2-40B4-BE49-F238E27FC236}">
                <a16:creationId xmlns:a16="http://schemas.microsoft.com/office/drawing/2014/main" id="{A14DF6E9-2C08-85B7-89CA-B4EB18F646EF}"/>
              </a:ext>
            </a:extLst>
          </p:cNvPr>
          <p:cNvGrpSpPr/>
          <p:nvPr/>
        </p:nvGrpSpPr>
        <p:grpSpPr>
          <a:xfrm>
            <a:off x="1491817" y="3315156"/>
            <a:ext cx="471160" cy="440539"/>
            <a:chOff x="834420" y="1502857"/>
            <a:chExt cx="263335" cy="246221"/>
          </a:xfrm>
        </p:grpSpPr>
        <p:sp>
          <p:nvSpPr>
            <p:cNvPr id="43" name="순서도: 연결자 28">
              <a:extLst>
                <a:ext uri="{FF2B5EF4-FFF2-40B4-BE49-F238E27FC236}">
                  <a16:creationId xmlns:a16="http://schemas.microsoft.com/office/drawing/2014/main" id="{AEE9BCB6-5ECB-0CB3-2A48-DCDE889F3195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4" name="TextBox 29">
              <a:extLst>
                <a:ext uri="{FF2B5EF4-FFF2-40B4-BE49-F238E27FC236}">
                  <a16:creationId xmlns:a16="http://schemas.microsoft.com/office/drawing/2014/main" id="{D2D72879-BDB1-D250-11B2-7A99AB3DCCB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00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12">
            <a:extLst>
              <a:ext uri="{FF2B5EF4-FFF2-40B4-BE49-F238E27FC236}">
                <a16:creationId xmlns:a16="http://schemas.microsoft.com/office/drawing/2014/main" id="{0E98C811-051D-E546-4A87-8C874E4E52E8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 효과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 </a:t>
              </a:r>
              <a:r>
                <a:rPr lang="ko-KR" altLang="en-US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동기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D708B04-56AD-326E-AB0B-1357BCC1D9B8}"/>
              </a:ext>
            </a:extLst>
          </p:cNvPr>
          <p:cNvGrpSpPr/>
          <p:nvPr/>
        </p:nvGrpSpPr>
        <p:grpSpPr>
          <a:xfrm>
            <a:off x="2737595" y="2235197"/>
            <a:ext cx="5345210" cy="6648814"/>
            <a:chOff x="306294" y="2426986"/>
            <a:chExt cx="5345210" cy="6648814"/>
          </a:xfrm>
        </p:grpSpPr>
        <p:sp>
          <p:nvSpPr>
            <p:cNvPr id="80" name="TextBox 30">
              <a:extLst>
                <a:ext uri="{FF2B5EF4-FFF2-40B4-BE49-F238E27FC236}">
                  <a16:creationId xmlns:a16="http://schemas.microsoft.com/office/drawing/2014/main" id="{93F0CD5A-5FE1-A2DA-063C-F59E18C1E246}"/>
                </a:ext>
              </a:extLst>
            </p:cNvPr>
            <p:cNvSpPr txBox="1"/>
            <p:nvPr/>
          </p:nvSpPr>
          <p:spPr>
            <a:xfrm>
              <a:off x="380999" y="2476500"/>
              <a:ext cx="660401" cy="7016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en-US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6841799-DFD5-7932-0D1D-363F0C5A00E9}"/>
                </a:ext>
              </a:extLst>
            </p:cNvPr>
            <p:cNvSpPr/>
            <p:nvPr/>
          </p:nvSpPr>
          <p:spPr>
            <a:xfrm>
              <a:off x="711199" y="2781300"/>
              <a:ext cx="4940304" cy="701680"/>
            </a:xfrm>
            <a:prstGeom prst="rect">
              <a:avLst/>
            </a:prstGeom>
            <a:solidFill>
              <a:srgbClr val="DFF0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2B62DF7-3DAB-5044-D85B-3A57071A7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294" y="2426986"/>
              <a:ext cx="784800" cy="7860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CA2AB-040B-AB31-03EA-BA4BDE73E309}"/>
                </a:ext>
              </a:extLst>
            </p:cNvPr>
            <p:cNvSpPr txBox="1"/>
            <p:nvPr/>
          </p:nvSpPr>
          <p:spPr>
            <a:xfrm>
              <a:off x="357751" y="2586760"/>
              <a:ext cx="638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F6E51D-2828-09A1-21EF-D5ECAE216ECF}"/>
                </a:ext>
              </a:extLst>
            </p:cNvPr>
            <p:cNvSpPr txBox="1"/>
            <p:nvPr/>
          </p:nvSpPr>
          <p:spPr>
            <a:xfrm>
              <a:off x="711200" y="2857500"/>
              <a:ext cx="4940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판매자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68055B8-DF0F-640C-4672-6D040CD66157}"/>
                </a:ext>
              </a:extLst>
            </p:cNvPr>
            <p:cNvSpPr/>
            <p:nvPr/>
          </p:nvSpPr>
          <p:spPr>
            <a:xfrm>
              <a:off x="709706" y="3482980"/>
              <a:ext cx="4940304" cy="5592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83" name="TextBox 33">
              <a:extLst>
                <a:ext uri="{FF2B5EF4-FFF2-40B4-BE49-F238E27FC236}">
                  <a16:creationId xmlns:a16="http://schemas.microsoft.com/office/drawing/2014/main" id="{F5A5DC59-E80C-90CD-E9C8-6161C2F28CA4}"/>
                </a:ext>
              </a:extLst>
            </p:cNvPr>
            <p:cNvSpPr txBox="1"/>
            <p:nvPr/>
          </p:nvSpPr>
          <p:spPr>
            <a:xfrm>
              <a:off x="995932" y="3815274"/>
              <a:ext cx="4287270" cy="49096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플랫폼을 통한 안정적인 판로 </a:t>
              </a:r>
              <a:r>
                <a:rPr lang="ko-KR" altLang="en-US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확보</a:t>
              </a:r>
              <a:endParaRPr lang="en-US" altLang="ko-KR" sz="24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중간 유통단계 생략으로 실수익 증가 기대</a:t>
              </a:r>
              <a:endParaRPr lang="en-US" altLang="ko-KR" sz="24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예약구매 기능을 통한 판매 수요 예측 가능</a:t>
              </a:r>
              <a:endParaRPr lang="en-US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E6B11D4-71EF-E663-B2BF-6239D42BA609}"/>
              </a:ext>
            </a:extLst>
          </p:cNvPr>
          <p:cNvGrpSpPr/>
          <p:nvPr/>
        </p:nvGrpSpPr>
        <p:grpSpPr>
          <a:xfrm>
            <a:off x="9589990" y="2246611"/>
            <a:ext cx="5345210" cy="6648814"/>
            <a:chOff x="5973918" y="2426986"/>
            <a:chExt cx="5345210" cy="6648814"/>
          </a:xfrm>
        </p:grpSpPr>
        <p:sp>
          <p:nvSpPr>
            <p:cNvPr id="107" name="TextBox 30">
              <a:extLst>
                <a:ext uri="{FF2B5EF4-FFF2-40B4-BE49-F238E27FC236}">
                  <a16:creationId xmlns:a16="http://schemas.microsoft.com/office/drawing/2014/main" id="{E8FD8DDF-4F22-22FA-91A4-DD544C96B1BE}"/>
                </a:ext>
              </a:extLst>
            </p:cNvPr>
            <p:cNvSpPr txBox="1"/>
            <p:nvPr/>
          </p:nvSpPr>
          <p:spPr>
            <a:xfrm>
              <a:off x="6048623" y="2476500"/>
              <a:ext cx="660401" cy="7016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en-US" sz="2800" b="0" i="0" u="none" strike="noStrike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D5D62B-3909-BE64-87CE-7E94A90C2F2A}"/>
                </a:ext>
              </a:extLst>
            </p:cNvPr>
            <p:cNvSpPr/>
            <p:nvPr/>
          </p:nvSpPr>
          <p:spPr>
            <a:xfrm>
              <a:off x="6378823" y="2781300"/>
              <a:ext cx="4940304" cy="701680"/>
            </a:xfrm>
            <a:prstGeom prst="rect">
              <a:avLst/>
            </a:prstGeom>
            <a:solidFill>
              <a:srgbClr val="DFF0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EB64938-E6AC-F803-2992-1107F839B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3918" y="2426986"/>
              <a:ext cx="784800" cy="7860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2C9DBE9-1F20-26A8-5627-6FDC1C4AE173}"/>
                </a:ext>
              </a:extLst>
            </p:cNvPr>
            <p:cNvSpPr txBox="1"/>
            <p:nvPr/>
          </p:nvSpPr>
          <p:spPr>
            <a:xfrm>
              <a:off x="6053109" y="2586760"/>
              <a:ext cx="638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01FAC34-8EDF-33C0-0BD0-33E811A56C97}"/>
                </a:ext>
              </a:extLst>
            </p:cNvPr>
            <p:cNvSpPr txBox="1"/>
            <p:nvPr/>
          </p:nvSpPr>
          <p:spPr>
            <a:xfrm>
              <a:off x="6378824" y="2857500"/>
              <a:ext cx="4940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구매자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54D828-BF18-9D41-30DD-1C51D8AFCDE2}"/>
                </a:ext>
              </a:extLst>
            </p:cNvPr>
            <p:cNvSpPr/>
            <p:nvPr/>
          </p:nvSpPr>
          <p:spPr>
            <a:xfrm>
              <a:off x="6377330" y="3482980"/>
              <a:ext cx="4940304" cy="5592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13" name="TextBox 33">
              <a:extLst>
                <a:ext uri="{FF2B5EF4-FFF2-40B4-BE49-F238E27FC236}">
                  <a16:creationId xmlns:a16="http://schemas.microsoft.com/office/drawing/2014/main" id="{CA6491BE-8327-9413-3CB5-DFA66EE08102}"/>
                </a:ext>
              </a:extLst>
            </p:cNvPr>
            <p:cNvSpPr txBox="1"/>
            <p:nvPr/>
          </p:nvSpPr>
          <p:spPr>
            <a:xfrm>
              <a:off x="6663556" y="3815274"/>
              <a:ext cx="4287270" cy="49096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시세 추이를 참고하여 합리적인 매입 시기 판단 가능</a:t>
              </a: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endParaRPr lang="en-US" altLang="ko-KR" sz="24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>
                  <a:solidFill>
                    <a:srgbClr val="0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안정적 공급망 확보 가능</a:t>
              </a:r>
              <a:endParaRPr lang="en-US" altLang="ko-KR" sz="24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endParaRPr lang="en-US" altLang="ko-KR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342900" lvl="0" indent="-342900">
                <a:lnSpc>
                  <a:spcPct val="149400"/>
                </a:lnSpc>
                <a:buFont typeface="Arial" panose="020B0604020202020204" pitchFamily="34" charset="0"/>
                <a:buChar char="•"/>
              </a:pPr>
              <a:endParaRPr lang="en-US" sz="24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0776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0"/>
            <a:ext cx="7772400" cy="7721859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상품소개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203206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5-3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제품 상세 사진 첨부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1~3</a:t>
                      </a:r>
                      <a:r>
                        <a:rPr lang="ko-KR" altLang="en-US" sz="1700" b="1"/>
                        <a:t>장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드래그하여 순서 변경 가능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792375" y="439890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BEEB573-EC63-2747-8FF1-04A7E4178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1" y="1987542"/>
            <a:ext cx="4446308" cy="6181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6A5C0B-EF4E-FA9A-3C1D-DA0C8B0F5B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16"/>
          <a:stretch/>
        </p:blipFill>
        <p:spPr>
          <a:xfrm>
            <a:off x="241456" y="5136080"/>
            <a:ext cx="6248400" cy="17129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D6875A-DE59-ADF5-24A9-E366BD8AC538}"/>
              </a:ext>
            </a:extLst>
          </p:cNvPr>
          <p:cNvSpPr txBox="1"/>
          <p:nvPr/>
        </p:nvSpPr>
        <p:spPr>
          <a:xfrm>
            <a:off x="304800" y="251117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원래순서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05E2B8B-2E35-8B5C-1010-B19BADA2F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479" y="2669664"/>
            <a:ext cx="5185013" cy="2198924"/>
          </a:xfrm>
          <a:prstGeom prst="rect">
            <a:avLst/>
          </a:prstGeom>
        </p:spPr>
      </p:pic>
      <p:sp>
        <p:nvSpPr>
          <p:cNvPr id="29" name="직사각형 26">
            <a:extLst>
              <a:ext uri="{FF2B5EF4-FFF2-40B4-BE49-F238E27FC236}">
                <a16:creationId xmlns:a16="http://schemas.microsoft.com/office/drawing/2014/main" id="{034EB6A6-466E-5846-BAB7-4B5403D6F7A9}"/>
              </a:ext>
            </a:extLst>
          </p:cNvPr>
          <p:cNvSpPr/>
          <p:nvPr/>
        </p:nvSpPr>
        <p:spPr>
          <a:xfrm>
            <a:off x="1701800" y="4996380"/>
            <a:ext cx="1651000" cy="160187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338E60-4E65-999A-D681-B4A1E1927C40}"/>
              </a:ext>
            </a:extLst>
          </p:cNvPr>
          <p:cNvSpPr txBox="1"/>
          <p:nvPr/>
        </p:nvSpPr>
        <p:spPr>
          <a:xfrm>
            <a:off x="3398727" y="6136592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드래그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B9255-02D5-C083-56C9-B41C9F8DDC5A}"/>
              </a:ext>
            </a:extLst>
          </p:cNvPr>
          <p:cNvSpPr txBox="1"/>
          <p:nvPr/>
        </p:nvSpPr>
        <p:spPr>
          <a:xfrm>
            <a:off x="322218" y="7073195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바뀐순서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D72EDC2-1E6A-720F-4AFA-F29912015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6804" y="7211418"/>
            <a:ext cx="5274825" cy="2198924"/>
          </a:xfrm>
          <a:prstGeom prst="rect">
            <a:avLst/>
          </a:prstGeom>
        </p:spPr>
      </p:pic>
      <p:cxnSp>
        <p:nvCxnSpPr>
          <p:cNvPr id="47" name="직선 화살표 연결선 25">
            <a:extLst>
              <a:ext uri="{FF2B5EF4-FFF2-40B4-BE49-F238E27FC236}">
                <a16:creationId xmlns:a16="http://schemas.microsoft.com/office/drawing/2014/main" id="{72620EFD-3552-5E94-EE1D-416A94B99E88}"/>
              </a:ext>
            </a:extLst>
          </p:cNvPr>
          <p:cNvCxnSpPr>
            <a:cxnSpLocks/>
          </p:cNvCxnSpPr>
          <p:nvPr/>
        </p:nvCxnSpPr>
        <p:spPr>
          <a:xfrm flipV="1">
            <a:off x="18689618" y="46589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1264663-B079-AE58-2C32-34D1C5135F2F}"/>
              </a:ext>
            </a:extLst>
          </p:cNvPr>
          <p:cNvCxnSpPr>
            <a:cxnSpLocks/>
          </p:cNvCxnSpPr>
          <p:nvPr/>
        </p:nvCxnSpPr>
        <p:spPr>
          <a:xfrm flipV="1">
            <a:off x="7187281" y="4362748"/>
            <a:ext cx="115743" cy="980372"/>
          </a:xfrm>
          <a:prstGeom prst="bentConnector3">
            <a:avLst>
              <a:gd name="adj1" fmla="val 297507"/>
            </a:avLst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8D32DD0-ED53-8BEC-4283-AEBD3D7D0E08}"/>
              </a:ext>
            </a:extLst>
          </p:cNvPr>
          <p:cNvCxnSpPr>
            <a:cxnSpLocks/>
          </p:cNvCxnSpPr>
          <p:nvPr/>
        </p:nvCxnSpPr>
        <p:spPr>
          <a:xfrm flipV="1">
            <a:off x="7294756" y="6766874"/>
            <a:ext cx="115743" cy="980372"/>
          </a:xfrm>
          <a:prstGeom prst="bentConnector3">
            <a:avLst>
              <a:gd name="adj1" fmla="val 297507"/>
            </a:avLst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395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2BC11CC1-BE0E-F25C-EEBE-AF7515CD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80" y="5043536"/>
            <a:ext cx="7036101" cy="254523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단계 전환과 유효성 검증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082009"/>
              </p:ext>
            </p:extLst>
          </p:nvPr>
        </p:nvGraphicFramePr>
        <p:xfrm>
          <a:off x="10710843" y="3180712"/>
          <a:ext cx="6567350" cy="1931416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5-4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단계 전환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안내사항 확인 체크박스 클릭하지 않으면 다음 버튼 비활성화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5-4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유효성 검증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각 탭의 필수값 입력</a:t>
                      </a:r>
                      <a:r>
                        <a:rPr lang="en-US" altLang="ko-KR" sz="1700"/>
                        <a:t>, </a:t>
                      </a:r>
                      <a:r>
                        <a:rPr lang="ko-KR" altLang="en-US" sz="1700"/>
                        <a:t>유효성 검증 통과 시 탭 이름 옆에 체크아이콘이 표시되어 직관적으로 확인 가능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7C0150C-875F-B631-069D-62CC700DC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6287307"/>
            <a:ext cx="3962400" cy="2844262"/>
          </a:xfrm>
          <a:prstGeom prst="rect">
            <a:avLst/>
          </a:prstGeom>
        </p:spPr>
      </p:pic>
      <p:sp>
        <p:nvSpPr>
          <p:cNvPr id="12" name="직사각형 26">
            <a:extLst>
              <a:ext uri="{FF2B5EF4-FFF2-40B4-BE49-F238E27FC236}">
                <a16:creationId xmlns:a16="http://schemas.microsoft.com/office/drawing/2014/main" id="{D657E2D1-16CF-F7D7-0373-C8DAFE558F38}"/>
              </a:ext>
            </a:extLst>
          </p:cNvPr>
          <p:cNvSpPr/>
          <p:nvPr/>
        </p:nvSpPr>
        <p:spPr>
          <a:xfrm>
            <a:off x="7891858" y="7182365"/>
            <a:ext cx="566341" cy="194920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3" name="그룹 30">
            <a:extLst>
              <a:ext uri="{FF2B5EF4-FFF2-40B4-BE49-F238E27FC236}">
                <a16:creationId xmlns:a16="http://schemas.microsoft.com/office/drawing/2014/main" id="{DECAFC89-190C-C31F-C137-4FFCDB8BD168}"/>
              </a:ext>
            </a:extLst>
          </p:cNvPr>
          <p:cNvGrpSpPr/>
          <p:nvPr/>
        </p:nvGrpSpPr>
        <p:grpSpPr>
          <a:xfrm>
            <a:off x="8509044" y="6956895"/>
            <a:ext cx="970553" cy="415498"/>
            <a:chOff x="834420" y="1502857"/>
            <a:chExt cx="263341" cy="218249"/>
          </a:xfrm>
        </p:grpSpPr>
        <p:sp>
          <p:nvSpPr>
            <p:cNvPr id="24" name="순서도: 연결자 28">
              <a:extLst>
                <a:ext uri="{FF2B5EF4-FFF2-40B4-BE49-F238E27FC236}">
                  <a16:creationId xmlns:a16="http://schemas.microsoft.com/office/drawing/2014/main" id="{6D0E4345-BBFC-B938-8C72-95DD2CB2E3C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71B76CB9-B62F-3B2C-E7F3-CC5E82CD8EB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1824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4-2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8C44658B-7038-E678-1C98-9B1D3EBA7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80" y="1961357"/>
            <a:ext cx="7048143" cy="2545237"/>
          </a:xfrm>
          <a:prstGeom prst="rect">
            <a:avLst/>
          </a:prstGeom>
        </p:spPr>
      </p:pic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4A179BE-F71C-7C29-4CE8-897189C827FE}"/>
              </a:ext>
            </a:extLst>
          </p:cNvPr>
          <p:cNvCxnSpPr>
            <a:cxnSpLocks/>
          </p:cNvCxnSpPr>
          <p:nvPr/>
        </p:nvCxnSpPr>
        <p:spPr>
          <a:xfrm flipV="1">
            <a:off x="7409733" y="4562038"/>
            <a:ext cx="115743" cy="980372"/>
          </a:xfrm>
          <a:prstGeom prst="bentConnector3">
            <a:avLst>
              <a:gd name="adj1" fmla="val 297507"/>
            </a:avLst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6A73AEB-2A67-5325-7626-8C349A52C5C1}"/>
              </a:ext>
            </a:extLst>
          </p:cNvPr>
          <p:cNvSpPr txBox="1"/>
          <p:nvPr/>
        </p:nvSpPr>
        <p:spPr>
          <a:xfrm>
            <a:off x="7988324" y="4593283"/>
            <a:ext cx="1762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탭 전환해도</a:t>
            </a:r>
            <a:endParaRPr lang="en-US" altLang="ko-KR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유지</a:t>
            </a:r>
          </a:p>
        </p:txBody>
      </p:sp>
      <p:grpSp>
        <p:nvGrpSpPr>
          <p:cNvPr id="44" name="그룹 30">
            <a:extLst>
              <a:ext uri="{FF2B5EF4-FFF2-40B4-BE49-F238E27FC236}">
                <a16:creationId xmlns:a16="http://schemas.microsoft.com/office/drawing/2014/main" id="{A77E23A2-020B-C397-5955-D9B5E7978B13}"/>
              </a:ext>
            </a:extLst>
          </p:cNvPr>
          <p:cNvGrpSpPr/>
          <p:nvPr/>
        </p:nvGrpSpPr>
        <p:grpSpPr>
          <a:xfrm>
            <a:off x="794661" y="4199917"/>
            <a:ext cx="907161" cy="415498"/>
            <a:chOff x="834420" y="1502857"/>
            <a:chExt cx="263341" cy="210338"/>
          </a:xfrm>
        </p:grpSpPr>
        <p:sp>
          <p:nvSpPr>
            <p:cNvPr id="45" name="순서도: 연결자 28">
              <a:extLst>
                <a:ext uri="{FF2B5EF4-FFF2-40B4-BE49-F238E27FC236}">
                  <a16:creationId xmlns:a16="http://schemas.microsoft.com/office/drawing/2014/main" id="{9F694BAA-92D7-2418-4F9B-FFB129B2CC8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5D2BBA98-33BC-F59E-9CFC-D18B0E0A2AB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1033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4-1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896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 등록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561715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5-5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최종 등록하기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상품 등록 시 마이페이지로 이동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74" name="직선 화살표 연결선 25">
            <a:extLst>
              <a:ext uri="{FF2B5EF4-FFF2-40B4-BE49-F238E27FC236}">
                <a16:creationId xmlns:a16="http://schemas.microsoft.com/office/drawing/2014/main" id="{9FC8686C-8143-9FAA-12C5-D4ABC7601E60}"/>
              </a:ext>
            </a:extLst>
          </p:cNvPr>
          <p:cNvCxnSpPr>
            <a:cxnSpLocks/>
          </p:cNvCxnSpPr>
          <p:nvPr/>
        </p:nvCxnSpPr>
        <p:spPr>
          <a:xfrm flipV="1">
            <a:off x="18537218" y="4506594"/>
            <a:ext cx="2088999" cy="160120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80BC3EC-89E7-1F71-7C24-E2B998066E16}"/>
              </a:ext>
            </a:extLst>
          </p:cNvPr>
          <p:cNvGrpSpPr/>
          <p:nvPr/>
        </p:nvGrpSpPr>
        <p:grpSpPr>
          <a:xfrm>
            <a:off x="18740686" y="4008708"/>
            <a:ext cx="471160" cy="440539"/>
            <a:chOff x="834420" y="1502857"/>
            <a:chExt cx="263335" cy="246221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A534FF05-828E-FC2C-B77B-8ADF23D839E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32AE1E0-5332-6DFF-8635-18FF615024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F5294AE-A3FB-F47D-5CD4-709174D6D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80" y="2184778"/>
            <a:ext cx="7239000" cy="25333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A2F4F38-9A54-7731-9EAE-A047C84A5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61" y="4439730"/>
            <a:ext cx="3694420" cy="11291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3622E36-C382-88C8-35FB-D3A7092CF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661" y="4427536"/>
            <a:ext cx="3694420" cy="11553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C6334D1-BA43-6217-2382-14A022AD0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5901433"/>
            <a:ext cx="7759700" cy="3523620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C1CF32F3-6600-AC85-CA21-AD143072C740}"/>
              </a:ext>
            </a:extLst>
          </p:cNvPr>
          <p:cNvCxnSpPr>
            <a:cxnSpLocks/>
            <a:stCxn id="39" idx="3"/>
            <a:endCxn id="28" idx="3"/>
          </p:cNvCxnSpPr>
          <p:nvPr/>
        </p:nvCxnSpPr>
        <p:spPr>
          <a:xfrm flipH="1" flipV="1">
            <a:off x="8180081" y="5005190"/>
            <a:ext cx="113019" cy="2658053"/>
          </a:xfrm>
          <a:prstGeom prst="bentConnector3">
            <a:avLst>
              <a:gd name="adj1" fmla="val -525894"/>
            </a:avLst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25">
            <a:extLst>
              <a:ext uri="{FF2B5EF4-FFF2-40B4-BE49-F238E27FC236}">
                <a16:creationId xmlns:a16="http://schemas.microsoft.com/office/drawing/2014/main" id="{803E49EB-9073-78E9-75CB-5CD5708EE102}"/>
              </a:ext>
            </a:extLst>
          </p:cNvPr>
          <p:cNvCxnSpPr>
            <a:cxnSpLocks/>
            <a:stCxn id="28" idx="1"/>
            <a:endCxn id="51" idx="3"/>
          </p:cNvCxnSpPr>
          <p:nvPr/>
        </p:nvCxnSpPr>
        <p:spPr>
          <a:xfrm flipH="1" flipV="1">
            <a:off x="4032681" y="5004324"/>
            <a:ext cx="452980" cy="866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25">
            <a:extLst>
              <a:ext uri="{FF2B5EF4-FFF2-40B4-BE49-F238E27FC236}">
                <a16:creationId xmlns:a16="http://schemas.microsoft.com/office/drawing/2014/main" id="{8079AA43-5316-6E9A-9DAA-39A70A564E0C}"/>
              </a:ext>
            </a:extLst>
          </p:cNvPr>
          <p:cNvCxnSpPr>
            <a:cxnSpLocks/>
          </p:cNvCxnSpPr>
          <p:nvPr/>
        </p:nvCxnSpPr>
        <p:spPr>
          <a:xfrm flipV="1">
            <a:off x="3505200" y="4008708"/>
            <a:ext cx="2988721" cy="600721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30">
            <a:extLst>
              <a:ext uri="{FF2B5EF4-FFF2-40B4-BE49-F238E27FC236}">
                <a16:creationId xmlns:a16="http://schemas.microsoft.com/office/drawing/2014/main" id="{0582CE7A-AA05-2CE8-27D7-227E5D32EAD1}"/>
              </a:ext>
            </a:extLst>
          </p:cNvPr>
          <p:cNvGrpSpPr/>
          <p:nvPr/>
        </p:nvGrpSpPr>
        <p:grpSpPr>
          <a:xfrm>
            <a:off x="7417450" y="3509408"/>
            <a:ext cx="471160" cy="440539"/>
            <a:chOff x="834420" y="1502857"/>
            <a:chExt cx="263335" cy="246221"/>
          </a:xfrm>
        </p:grpSpPr>
        <p:sp>
          <p:nvSpPr>
            <p:cNvPr id="61" name="순서도: 연결자 28">
              <a:extLst>
                <a:ext uri="{FF2B5EF4-FFF2-40B4-BE49-F238E27FC236}">
                  <a16:creationId xmlns:a16="http://schemas.microsoft.com/office/drawing/2014/main" id="{9253480E-C8C7-32D5-AA38-364460A6127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46C63964-40B6-7CCE-642F-58D7AA39FFAC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842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6ED407-713F-6B59-11BD-7DD7527A1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841504"/>
            <a:ext cx="9375629" cy="75310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99353" y="1004819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상품등록 트러블 슈팅 </a:t>
            </a:r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99353" y="2330076"/>
            <a:ext cx="6287247" cy="66811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상품 정보를 받아 상품 등록을 하면 계속해서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FileCountLimitExceededException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오류가 발생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altLang="ko-KR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검색 결과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해당 오류는 전송하는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multipart(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파일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+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텍스트 입력값을 함께 전송할 때 사용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수가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Tomcat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기본값인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10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개보다 많아서 생기는 오류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altLang="ko-KR" sz="1900" b="0" i="0" u="none" strike="noStrike">
              <a:solidFill>
                <a:srgbClr val="4D4D4D"/>
              </a:solidFill>
              <a:latin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appliction.properties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파일에 우측과 같은 설정을 추가하여 해당 오류를 해결하였습니다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  <a:endParaRPr lang="en-US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C64B9E-9CA0-03DA-25AF-67F05306E7F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B2E340-D61B-8E02-A577-E5283BAD281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DC37729-4D68-C5D3-0467-2C06EEF2862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D9BD26A-6E85-95E1-D00F-33737EED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F91C04F-899D-B52E-34B3-D2F9C5B0D01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6C7F29-1E51-2770-566C-7A815A032974}"/>
              </a:ext>
            </a:extLst>
          </p:cNvPr>
          <p:cNvSpPr txBox="1"/>
          <p:nvPr/>
        </p:nvSpPr>
        <p:spPr>
          <a:xfrm>
            <a:off x="13868400" y="4762500"/>
            <a:ext cx="404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application.properties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813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C8982A1-CB09-4905-5B9C-B51DA2ED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47" y="3630511"/>
            <a:ext cx="10097909" cy="28483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9353" y="2330076"/>
            <a:ext cx="6287247" cy="66811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상품 이미지를 고화질 사진을 넣다보니 부하가 점점 커지는 것을 확인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altLang="ko-KR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썸네일과 상품상세이미지를 리사이징하여 저장하는 방법으로 해결하였습니다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altLang="ko-KR" sz="1900" b="0" i="0" u="none" strike="noStrike">
              <a:solidFill>
                <a:srgbClr val="4D4D4D"/>
              </a:solidFill>
              <a:latin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아쉬운 점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이미지 화질 저하가 있어 개선할 수 있으면 좋을 것 같습니다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  <a:endParaRPr lang="en-US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C64B9E-9CA0-03DA-25AF-67F05306E7F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B2E340-D61B-8E02-A577-E5283BAD281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DC37729-4D68-C5D3-0467-2C06EEF2862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D9BD26A-6E85-95E1-D00F-33737EED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F91C04F-899D-B52E-34B3-D2F9C5B0D01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6C7F29-1E51-2770-566C-7A815A032974}"/>
              </a:ext>
            </a:extLst>
          </p:cNvPr>
          <p:cNvSpPr txBox="1"/>
          <p:nvPr/>
        </p:nvSpPr>
        <p:spPr>
          <a:xfrm>
            <a:off x="13944600" y="5921970"/>
            <a:ext cx="404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ProductServiceImpl.java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7D5716-67C6-A123-9C07-0FA55CFAD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947" y="6523335"/>
            <a:ext cx="8954750" cy="28483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42EF27-7F21-C514-FC00-6173BD248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178" y="1176938"/>
            <a:ext cx="9850225" cy="20386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24DD04-0D99-9334-ADE8-B1F30A265B6F}"/>
              </a:ext>
            </a:extLst>
          </p:cNvPr>
          <p:cNvSpPr txBox="1"/>
          <p:nvPr/>
        </p:nvSpPr>
        <p:spPr>
          <a:xfrm>
            <a:off x="15484375" y="1199590"/>
            <a:ext cx="253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build.gradle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127C4824-2DDD-64EA-317D-6AFB2233B41D}"/>
              </a:ext>
            </a:extLst>
          </p:cNvPr>
          <p:cNvSpPr txBox="1"/>
          <p:nvPr/>
        </p:nvSpPr>
        <p:spPr>
          <a:xfrm>
            <a:off x="812800" y="946447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상품등록 트러블 슈팅 </a:t>
            </a: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2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4274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946447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상품등록 트러블 슈팅 </a:t>
            </a:r>
            <a:r>
              <a:rPr lang="en-US" altLang="ko-KR" sz="43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rPr>
              <a:t>2</a:t>
            </a:r>
            <a:endParaRPr lang="ko-KR" sz="43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Pretendard Medium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C64B9E-9CA0-03DA-25AF-67F05306E7F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B2E340-D61B-8E02-A577-E5283BAD281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DC37729-4D68-C5D3-0467-2C06EEF2862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D9BD26A-6E85-95E1-D00F-33737EED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F91C04F-899D-B52E-34B3-D2F9C5B0D01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701B52F-F3C7-854B-F037-4FFC28AD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2387951"/>
            <a:ext cx="2819400" cy="30428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091E86-9860-E5CB-797D-FD282BA98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5628815"/>
            <a:ext cx="8067380" cy="3769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C4F835-4386-948F-6DB4-0D2B640F6500}"/>
              </a:ext>
            </a:extLst>
          </p:cNvPr>
          <p:cNvSpPr txBox="1"/>
          <p:nvPr/>
        </p:nvSpPr>
        <p:spPr>
          <a:xfrm>
            <a:off x="3657600" y="431829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사진 크기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6E0AB6-72F7-8240-D2C5-61EF73285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2308452"/>
            <a:ext cx="2455533" cy="26826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4D08CF-6C78-C6F1-AFD8-6A75E4A8D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4221" y="1682714"/>
            <a:ext cx="4048690" cy="6382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2F507AA-947F-743C-3A21-CDFB0F432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3982" y="2308453"/>
            <a:ext cx="2629573" cy="26826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098415D-A426-32F3-2AAA-744302416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8400" y="1682714"/>
            <a:ext cx="4039164" cy="6382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D4A3872-941A-2256-A734-D60AF62E30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623" r="8342"/>
          <a:stretch/>
        </p:blipFill>
        <p:spPr>
          <a:xfrm>
            <a:off x="10210800" y="5731517"/>
            <a:ext cx="2707650" cy="37172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D220C88-180B-07DD-5A01-8FB8CFDE8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0078" y="5118305"/>
            <a:ext cx="4458322" cy="6287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54FCF70-D6BA-EFF7-8687-53A33E97AF86}"/>
              </a:ext>
            </a:extLst>
          </p:cNvPr>
          <p:cNvSpPr txBox="1"/>
          <p:nvPr/>
        </p:nvSpPr>
        <p:spPr>
          <a:xfrm>
            <a:off x="14482330" y="6108105"/>
            <a:ext cx="262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 후 사진 크기</a:t>
            </a:r>
          </a:p>
        </p:txBody>
      </p:sp>
      <p:cxnSp>
        <p:nvCxnSpPr>
          <p:cNvPr id="31" name="직선 화살표 연결선 25">
            <a:extLst>
              <a:ext uri="{FF2B5EF4-FFF2-40B4-BE49-F238E27FC236}">
                <a16:creationId xmlns:a16="http://schemas.microsoft.com/office/drawing/2014/main" id="{44199FA0-8E53-292F-A701-F6AB53DB90C0}"/>
              </a:ext>
            </a:extLst>
          </p:cNvPr>
          <p:cNvCxnSpPr>
            <a:cxnSpLocks/>
          </p:cNvCxnSpPr>
          <p:nvPr/>
        </p:nvCxnSpPr>
        <p:spPr>
          <a:xfrm flipH="1">
            <a:off x="7010400" y="4229100"/>
            <a:ext cx="251460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6">
            <a:extLst>
              <a:ext uri="{FF2B5EF4-FFF2-40B4-BE49-F238E27FC236}">
                <a16:creationId xmlns:a16="http://schemas.microsoft.com/office/drawing/2014/main" id="{EDA8A836-9DFA-3DEA-776C-9AEF7D1BE265}"/>
              </a:ext>
            </a:extLst>
          </p:cNvPr>
          <p:cNvSpPr/>
          <p:nvPr/>
        </p:nvSpPr>
        <p:spPr>
          <a:xfrm>
            <a:off x="1142999" y="5101524"/>
            <a:ext cx="1752601" cy="41821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8" name="직사각형 26">
            <a:extLst>
              <a:ext uri="{FF2B5EF4-FFF2-40B4-BE49-F238E27FC236}">
                <a16:creationId xmlns:a16="http://schemas.microsoft.com/office/drawing/2014/main" id="{42C34D8E-44FE-14C7-5238-C12B0F6B3156}"/>
              </a:ext>
            </a:extLst>
          </p:cNvPr>
          <p:cNvSpPr/>
          <p:nvPr/>
        </p:nvSpPr>
        <p:spPr>
          <a:xfrm>
            <a:off x="1066800" y="9068685"/>
            <a:ext cx="1752601" cy="41821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9" name="직사각형 26">
            <a:extLst>
              <a:ext uri="{FF2B5EF4-FFF2-40B4-BE49-F238E27FC236}">
                <a16:creationId xmlns:a16="http://schemas.microsoft.com/office/drawing/2014/main" id="{F1208CD2-32FA-AC09-0E75-70A24ABD7C00}"/>
              </a:ext>
            </a:extLst>
          </p:cNvPr>
          <p:cNvSpPr/>
          <p:nvPr/>
        </p:nvSpPr>
        <p:spPr>
          <a:xfrm>
            <a:off x="9525000" y="1786475"/>
            <a:ext cx="1101381" cy="41821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0" name="직사각형 26">
            <a:extLst>
              <a:ext uri="{FF2B5EF4-FFF2-40B4-BE49-F238E27FC236}">
                <a16:creationId xmlns:a16="http://schemas.microsoft.com/office/drawing/2014/main" id="{E0B1A333-8399-8C76-D109-35CF52559D10}"/>
              </a:ext>
            </a:extLst>
          </p:cNvPr>
          <p:cNvSpPr/>
          <p:nvPr/>
        </p:nvSpPr>
        <p:spPr>
          <a:xfrm>
            <a:off x="13931639" y="1786475"/>
            <a:ext cx="1101381" cy="41821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1" name="직사각형 26">
            <a:extLst>
              <a:ext uri="{FF2B5EF4-FFF2-40B4-BE49-F238E27FC236}">
                <a16:creationId xmlns:a16="http://schemas.microsoft.com/office/drawing/2014/main" id="{CB0AEBA6-15B4-93AB-3BCF-049A8C178A3A}"/>
              </a:ext>
            </a:extLst>
          </p:cNvPr>
          <p:cNvSpPr/>
          <p:nvPr/>
        </p:nvSpPr>
        <p:spPr>
          <a:xfrm>
            <a:off x="9524999" y="5253574"/>
            <a:ext cx="1295401" cy="37524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58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04DF312-3961-4B81-59FE-3CCF76C1A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04"/>
          <a:stretch/>
        </p:blipFill>
        <p:spPr>
          <a:xfrm>
            <a:off x="812800" y="1967547"/>
            <a:ext cx="8738839" cy="416655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상품리스트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550295"/>
              </p:ext>
            </p:extLst>
          </p:nvPr>
        </p:nvGraphicFramePr>
        <p:xfrm>
          <a:off x="10710843" y="3180712"/>
          <a:ext cx="6567350" cy="3522234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상품리스트 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각 탭 클릭 시 카테고리에 해당하는 상품을 필터링하여 렌더링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관심상품 등록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별 아이콘 토글 시 관심상품 등록 </a:t>
                      </a:r>
                      <a:r>
                        <a:rPr lang="en-US" altLang="ko-KR" sz="1700"/>
                        <a:t>/ </a:t>
                      </a:r>
                      <a:r>
                        <a:rPr lang="ko-KR" altLang="en-US" sz="1700"/>
                        <a:t>삭제 가능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57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즉시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700" b="1"/>
                        <a:t>예약 태그 표기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상품 판매유형에 따라 즉시 </a:t>
                      </a:r>
                      <a:r>
                        <a:rPr lang="en-US" altLang="ko-KR" sz="1700"/>
                        <a:t>/ </a:t>
                      </a:r>
                      <a:r>
                        <a:rPr lang="ko-KR" altLang="en-US" sz="1700"/>
                        <a:t>예약 태그를 표기하도록 함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페이지네이션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상품 카드 </a:t>
                      </a:r>
                      <a:r>
                        <a:rPr lang="en-US" altLang="ko-KR" sz="1700"/>
                        <a:t>12</a:t>
                      </a:r>
                      <a:r>
                        <a:rPr lang="ko-KR" altLang="en-US" sz="1700"/>
                        <a:t>개 기준으로 </a:t>
                      </a:r>
                      <a:r>
                        <a:rPr lang="en-US" altLang="ko-KR" sz="1700"/>
                        <a:t>1</a:t>
                      </a:r>
                      <a:r>
                        <a:rPr lang="ko-KR" altLang="en-US" sz="1700"/>
                        <a:t>페이지 구성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63520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30">
            <a:extLst>
              <a:ext uri="{FF2B5EF4-FFF2-40B4-BE49-F238E27FC236}">
                <a16:creationId xmlns:a16="http://schemas.microsoft.com/office/drawing/2014/main" id="{CA782CB9-947A-7A2D-1770-FB2C5B520340}"/>
              </a:ext>
            </a:extLst>
          </p:cNvPr>
          <p:cNvGrpSpPr/>
          <p:nvPr/>
        </p:nvGrpSpPr>
        <p:grpSpPr>
          <a:xfrm>
            <a:off x="5478681" y="2922811"/>
            <a:ext cx="471160" cy="440539"/>
            <a:chOff x="834420" y="1502857"/>
            <a:chExt cx="263335" cy="246221"/>
          </a:xfrm>
        </p:grpSpPr>
        <p:sp>
          <p:nvSpPr>
            <p:cNvPr id="24" name="순서도: 연결자 28">
              <a:extLst>
                <a:ext uri="{FF2B5EF4-FFF2-40B4-BE49-F238E27FC236}">
                  <a16:creationId xmlns:a16="http://schemas.microsoft.com/office/drawing/2014/main" id="{25316685-2239-0881-115A-E4E4A0E71496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5" name="TextBox 29">
              <a:extLst>
                <a:ext uri="{FF2B5EF4-FFF2-40B4-BE49-F238E27FC236}">
                  <a16:creationId xmlns:a16="http://schemas.microsoft.com/office/drawing/2014/main" id="{16F8F208-0BA3-F4C8-5173-F1635A326B5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27" name="그룹 30">
            <a:extLst>
              <a:ext uri="{FF2B5EF4-FFF2-40B4-BE49-F238E27FC236}">
                <a16:creationId xmlns:a16="http://schemas.microsoft.com/office/drawing/2014/main" id="{808FBD48-5C2F-92F6-41F0-25EFB9C3F3B7}"/>
              </a:ext>
            </a:extLst>
          </p:cNvPr>
          <p:cNvGrpSpPr/>
          <p:nvPr/>
        </p:nvGrpSpPr>
        <p:grpSpPr>
          <a:xfrm>
            <a:off x="9052671" y="3334097"/>
            <a:ext cx="471160" cy="440539"/>
            <a:chOff x="834420" y="1502857"/>
            <a:chExt cx="263335" cy="246221"/>
          </a:xfrm>
        </p:grpSpPr>
        <p:sp>
          <p:nvSpPr>
            <p:cNvPr id="28" name="순서도: 연결자 28">
              <a:extLst>
                <a:ext uri="{FF2B5EF4-FFF2-40B4-BE49-F238E27FC236}">
                  <a16:creationId xmlns:a16="http://schemas.microsoft.com/office/drawing/2014/main" id="{39B07570-FA6C-8742-9FCD-2C9353A56412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BEAD2F27-5818-A042-C2E5-C5DF2CC2A9E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6" name="그룹 30">
            <a:extLst>
              <a:ext uri="{FF2B5EF4-FFF2-40B4-BE49-F238E27FC236}">
                <a16:creationId xmlns:a16="http://schemas.microsoft.com/office/drawing/2014/main" id="{4E57D710-EC0E-43B6-1590-497BC1663F7B}"/>
              </a:ext>
            </a:extLst>
          </p:cNvPr>
          <p:cNvGrpSpPr/>
          <p:nvPr/>
        </p:nvGrpSpPr>
        <p:grpSpPr>
          <a:xfrm>
            <a:off x="2347514" y="5186782"/>
            <a:ext cx="471160" cy="440539"/>
            <a:chOff x="834420" y="1502857"/>
            <a:chExt cx="263335" cy="246221"/>
          </a:xfrm>
        </p:grpSpPr>
        <p:sp>
          <p:nvSpPr>
            <p:cNvPr id="37" name="순서도: 연결자 28">
              <a:extLst>
                <a:ext uri="{FF2B5EF4-FFF2-40B4-BE49-F238E27FC236}">
                  <a16:creationId xmlns:a16="http://schemas.microsoft.com/office/drawing/2014/main" id="{31801122-3C96-E1F3-0A54-DF8C6609E31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CABA4344-C86B-C419-7DEE-31AC6A99031C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39" name="직사각형 26">
            <a:extLst>
              <a:ext uri="{FF2B5EF4-FFF2-40B4-BE49-F238E27FC236}">
                <a16:creationId xmlns:a16="http://schemas.microsoft.com/office/drawing/2014/main" id="{3ED00592-B94E-A6D8-3AC5-2BE2B970CC8F}"/>
              </a:ext>
            </a:extLst>
          </p:cNvPr>
          <p:cNvSpPr/>
          <p:nvPr/>
        </p:nvSpPr>
        <p:spPr>
          <a:xfrm>
            <a:off x="1009807" y="3086099"/>
            <a:ext cx="4476593" cy="48512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18A242F-890A-9CC5-239E-2870D2FC0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6419502"/>
            <a:ext cx="8641623" cy="300406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6AA7E06-6D09-E709-41F8-37C7D2AEE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6" y="6088785"/>
            <a:ext cx="8210393" cy="415336"/>
          </a:xfrm>
          <a:prstGeom prst="rect">
            <a:avLst/>
          </a:prstGeom>
        </p:spPr>
      </p:pic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1" name="그룹 30">
            <a:extLst>
              <a:ext uri="{FF2B5EF4-FFF2-40B4-BE49-F238E27FC236}">
                <a16:creationId xmlns:a16="http://schemas.microsoft.com/office/drawing/2014/main" id="{CED8A8D0-6F96-B226-B9B1-E339A4236CB4}"/>
              </a:ext>
            </a:extLst>
          </p:cNvPr>
          <p:cNvGrpSpPr/>
          <p:nvPr/>
        </p:nvGrpSpPr>
        <p:grpSpPr>
          <a:xfrm>
            <a:off x="5644853" y="8727048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5E39B19F-0128-CE48-AF7F-11604C4A1E7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7532203E-A35E-55C1-063D-849CD2D5753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54" name="직사각형 26">
            <a:extLst>
              <a:ext uri="{FF2B5EF4-FFF2-40B4-BE49-F238E27FC236}">
                <a16:creationId xmlns:a16="http://schemas.microsoft.com/office/drawing/2014/main" id="{1C5C6BF8-B43A-0205-C372-916F5AA31BC8}"/>
              </a:ext>
            </a:extLst>
          </p:cNvPr>
          <p:cNvSpPr/>
          <p:nvPr/>
        </p:nvSpPr>
        <p:spPr>
          <a:xfrm>
            <a:off x="4381415" y="8843278"/>
            <a:ext cx="1568437" cy="41533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474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상품리스트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200640"/>
              </p:ext>
            </p:extLst>
          </p:nvPr>
        </p:nvGraphicFramePr>
        <p:xfrm>
          <a:off x="10710843" y="3180712"/>
          <a:ext cx="6567350" cy="1263650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상품리스트 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상품등록 최신순으로 렌더링</a:t>
                      </a:r>
                      <a:endParaRPr lang="en-US" altLang="ko-KR" sz="1700" b="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상품 판매 종료일이 오늘과 같거나 </a:t>
                      </a:r>
                      <a:endParaRPr lang="en-US" altLang="ko-KR" sz="1700" b="0"/>
                    </a:p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en-US" altLang="ko-KR" sz="1700" b="0"/>
                        <a:t>      </a:t>
                      </a:r>
                      <a:r>
                        <a:rPr lang="ko-KR" altLang="en-US" sz="1700" b="0"/>
                        <a:t>이후인 데이터만 렌더링</a:t>
                      </a:r>
                      <a:endParaRPr lang="en-US" altLang="ko-KR" sz="17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47054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3879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59103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59104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DA56B3C-2C84-DC42-E5E8-9503BCBB4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1942316"/>
            <a:ext cx="8590379" cy="75064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DF288C-DB26-BEB7-8B99-578F23FF5D9E}"/>
              </a:ext>
            </a:extLst>
          </p:cNvPr>
          <p:cNvSpPr/>
          <p:nvPr/>
        </p:nvSpPr>
        <p:spPr>
          <a:xfrm>
            <a:off x="1664161" y="8102858"/>
            <a:ext cx="3365039" cy="979455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757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탭 필터링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831705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상품리스트 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각 탭 클릭 시 카테고리에 해당하는 상품을 필터링하여 렌더링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40187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730505" y="2177302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60680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60691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82D3A44A-A6DD-542F-B987-21D2DFE6C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959063"/>
            <a:ext cx="9152391" cy="377795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944BED-E890-6D2D-02B9-3A161C849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218" y="5626396"/>
            <a:ext cx="8805554" cy="3777954"/>
          </a:xfrm>
          <a:prstGeom prst="rect">
            <a:avLst/>
          </a:prstGeom>
        </p:spPr>
      </p:pic>
      <p:sp>
        <p:nvSpPr>
          <p:cNvPr id="6" name="직사각형 26">
            <a:extLst>
              <a:ext uri="{FF2B5EF4-FFF2-40B4-BE49-F238E27FC236}">
                <a16:creationId xmlns:a16="http://schemas.microsoft.com/office/drawing/2014/main" id="{9D68C990-C27C-ABB9-ADDC-9EB86D9F3FA7}"/>
              </a:ext>
            </a:extLst>
          </p:cNvPr>
          <p:cNvSpPr/>
          <p:nvPr/>
        </p:nvSpPr>
        <p:spPr>
          <a:xfrm>
            <a:off x="1828801" y="2410393"/>
            <a:ext cx="1066799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2" name="직사각형 26">
            <a:extLst>
              <a:ext uri="{FF2B5EF4-FFF2-40B4-BE49-F238E27FC236}">
                <a16:creationId xmlns:a16="http://schemas.microsoft.com/office/drawing/2014/main" id="{23A60E90-D6DE-79AC-1C1A-AA8189A68761}"/>
              </a:ext>
            </a:extLst>
          </p:cNvPr>
          <p:cNvSpPr/>
          <p:nvPr/>
        </p:nvSpPr>
        <p:spPr>
          <a:xfrm>
            <a:off x="4572000" y="6054516"/>
            <a:ext cx="1066800" cy="6129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94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탭 필터링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697"/>
              </p:ext>
            </p:extLst>
          </p:nvPr>
        </p:nvGraphicFramePr>
        <p:xfrm>
          <a:off x="10710843" y="3180712"/>
          <a:ext cx="6567350" cy="2149666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상품리스트 탭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탭을 클릭하면 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handleTabChange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 함수 호출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setActiveKey(key)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 현재 활성 탭을 업데이트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'all'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탭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 productDisplayType === '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표시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 모든 상품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다른 탭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 productDisplayType === '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표시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이면서 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productCat === type.key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 상품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40187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730505" y="2177302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60680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60691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4BCAF7D-1AAB-96DC-7A10-A0DD0CD6E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1" y="1909615"/>
            <a:ext cx="5740028" cy="15574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88DB572-647F-CF63-4794-A0794CF8C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5748254"/>
            <a:ext cx="9065694" cy="19159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B94D7D4-A27B-8353-A3A9-6665CCA42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3629288"/>
            <a:ext cx="3936664" cy="197141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E00B80F-CDEE-2B68-50D0-4CF807315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7813619"/>
            <a:ext cx="9065694" cy="4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12">
            <a:extLst>
              <a:ext uri="{FF2B5EF4-FFF2-40B4-BE49-F238E27FC236}">
                <a16:creationId xmlns:a16="http://schemas.microsoft.com/office/drawing/2014/main" id="{0E98C811-051D-E546-4A87-8C874E4E52E8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역할 분담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설계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D3E8858F-F50E-5A4A-B05A-4C155D537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2146300"/>
            <a:ext cx="4051300" cy="6946892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AE326EA-5BE1-8D60-6DC4-D670DDCAE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857500"/>
            <a:ext cx="2400300" cy="248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BAE85-DD40-4688-BDAE-765C26C5EBD2}"/>
              </a:ext>
            </a:extLst>
          </p:cNvPr>
          <p:cNvSpPr txBox="1"/>
          <p:nvPr/>
        </p:nvSpPr>
        <p:spPr>
          <a:xfrm>
            <a:off x="1028700" y="56007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나눔스퀘어라운드 ExtraBold" panose="020B0600000101010101" pitchFamily="50" charset="-127"/>
              </a:rPr>
              <a:t>정지윤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E55C273-B1C7-A931-D5C5-B9E7A43233A8}"/>
              </a:ext>
            </a:extLst>
          </p:cNvPr>
          <p:cNvSpPr txBox="1"/>
          <p:nvPr/>
        </p:nvSpPr>
        <p:spPr>
          <a:xfrm>
            <a:off x="1066800" y="6337301"/>
            <a:ext cx="3721100" cy="27558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</a:t>
            </a:r>
            <a:endParaRPr lang="en-US" altLang="ko-KR" sz="280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관리자페이지</a:t>
            </a:r>
            <a:endParaRPr lang="en-US" altLang="ko-KR" sz="280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마이페이지</a:t>
            </a:r>
            <a:endParaRPr lang="en-US" altLang="ko-KR" sz="280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l">
              <a:lnSpc>
                <a:spcPct val="120000"/>
              </a:lnSpc>
            </a:pPr>
            <a:endParaRPr lang="ko-KR" sz="28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3DE3A579-8C96-630E-F3C5-2B7248BAFD94}"/>
              </a:ext>
            </a:extLst>
          </p:cNvPr>
          <p:cNvSpPr txBox="1"/>
          <p:nvPr/>
        </p:nvSpPr>
        <p:spPr>
          <a:xfrm>
            <a:off x="952500" y="2286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2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팀장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9E06A9FD-FCD6-7BAD-52FC-557C691BD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2146300"/>
            <a:ext cx="4051300" cy="6946892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7D0B7C8F-0DE0-22BE-FBF7-0481C39AD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500" y="2933700"/>
            <a:ext cx="2489200" cy="23495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73218289-AAC9-C56A-F8EB-44A45C093DED}"/>
              </a:ext>
            </a:extLst>
          </p:cNvPr>
          <p:cNvSpPr txBox="1"/>
          <p:nvPr/>
        </p:nvSpPr>
        <p:spPr>
          <a:xfrm>
            <a:off x="5194300" y="2286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2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부팀장</a:t>
            </a: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F50EFB03-235C-3BD3-8E90-A52F2D8C1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600" y="2146300"/>
            <a:ext cx="4051300" cy="694689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DF8450CF-02B2-541F-73B3-75EA7965C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1900" y="2857500"/>
            <a:ext cx="2273300" cy="2489200"/>
          </a:xfrm>
          <a:prstGeom prst="rect">
            <a:avLst/>
          </a:prstGeom>
        </p:spPr>
      </p:pic>
      <p:sp>
        <p:nvSpPr>
          <p:cNvPr id="29" name="TextBox 29">
            <a:extLst>
              <a:ext uri="{FF2B5EF4-FFF2-40B4-BE49-F238E27FC236}">
                <a16:creationId xmlns:a16="http://schemas.microsoft.com/office/drawing/2014/main" id="{E18E9A8F-96B9-4A0B-F755-DBCBEF5DFB58}"/>
              </a:ext>
            </a:extLst>
          </p:cNvPr>
          <p:cNvSpPr txBox="1"/>
          <p:nvPr/>
        </p:nvSpPr>
        <p:spPr>
          <a:xfrm>
            <a:off x="9512300" y="56007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나눔스퀘어라운드 ExtraBold" panose="020B0600000101010101" pitchFamily="50" charset="-127"/>
              </a:rPr>
              <a:t>조현우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59E487D8-B31B-DB48-B6DE-414F9867CDB9}"/>
              </a:ext>
            </a:extLst>
          </p:cNvPr>
          <p:cNvSpPr txBox="1"/>
          <p:nvPr/>
        </p:nvSpPr>
        <p:spPr>
          <a:xfrm>
            <a:off x="9436100" y="2286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altLang="en-US" sz="32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</a:t>
            </a:r>
            <a:endParaRPr lang="ko-KR" sz="32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9" name="Picture 39">
            <a:extLst>
              <a:ext uri="{FF2B5EF4-FFF2-40B4-BE49-F238E27FC236}">
                <a16:creationId xmlns:a16="http://schemas.microsoft.com/office/drawing/2014/main" id="{E401FBF9-8194-6046-C8B0-B4C9E8956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4700" y="2146300"/>
            <a:ext cx="4051300" cy="6946892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D8766591-9296-AB33-86CC-210A3055E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2100" y="3009900"/>
            <a:ext cx="2489200" cy="2184400"/>
          </a:xfrm>
          <a:prstGeom prst="rect">
            <a:avLst/>
          </a:prstGeom>
        </p:spPr>
      </p:pic>
      <p:sp>
        <p:nvSpPr>
          <p:cNvPr id="41" name="TextBox 41">
            <a:extLst>
              <a:ext uri="{FF2B5EF4-FFF2-40B4-BE49-F238E27FC236}">
                <a16:creationId xmlns:a16="http://schemas.microsoft.com/office/drawing/2014/main" id="{0901F08E-E860-0E51-CAC4-6D4FC5A9C638}"/>
              </a:ext>
            </a:extLst>
          </p:cNvPr>
          <p:cNvSpPr txBox="1"/>
          <p:nvPr/>
        </p:nvSpPr>
        <p:spPr>
          <a:xfrm>
            <a:off x="13754100" y="56007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나눔스퀘어라운드 ExtraBold" panose="020B0600000101010101" pitchFamily="50" charset="-127"/>
              </a:rPr>
              <a:t>윤서하</a:t>
            </a: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1660A6E5-55D7-AF9D-4F13-5922B9B6ED09}"/>
              </a:ext>
            </a:extLst>
          </p:cNvPr>
          <p:cNvSpPr txBox="1"/>
          <p:nvPr/>
        </p:nvSpPr>
        <p:spPr>
          <a:xfrm>
            <a:off x="13677900" y="22860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altLang="en-US" sz="3200" b="0" i="0" u="none" strike="noStrike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</a:t>
            </a:r>
            <a:endParaRPr lang="ko-KR" sz="32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51">
            <a:extLst>
              <a:ext uri="{FF2B5EF4-FFF2-40B4-BE49-F238E27FC236}">
                <a16:creationId xmlns:a16="http://schemas.microsoft.com/office/drawing/2014/main" id="{09DFA380-D9C9-B010-8CBE-D3EC663A0858}"/>
              </a:ext>
            </a:extLst>
          </p:cNvPr>
          <p:cNvSpPr txBox="1"/>
          <p:nvPr/>
        </p:nvSpPr>
        <p:spPr>
          <a:xfrm>
            <a:off x="5194300" y="5600700"/>
            <a:ext cx="3644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2130"/>
              </a:lnSpc>
            </a:pPr>
            <a:r>
              <a:rPr lang="ko-KR" sz="37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나눔스퀘어라운드 ExtraBold" panose="020B0600000101010101" pitchFamily="50" charset="-127"/>
              </a:rPr>
              <a:t>유영근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494747AB-ADA6-8CC2-41B8-59A6CCE7E58B}"/>
              </a:ext>
            </a:extLst>
          </p:cNvPr>
          <p:cNvSpPr txBox="1"/>
          <p:nvPr/>
        </p:nvSpPr>
        <p:spPr>
          <a:xfrm>
            <a:off x="5321301" y="6340489"/>
            <a:ext cx="3721100" cy="2755891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457200" lvl="0" indent="-45720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/>
              <a:t>공지사항</a:t>
            </a:r>
            <a:endParaRPr lang="en-US" altLang="ko-KR"/>
          </a:p>
          <a:p>
            <a:r>
              <a:rPr lang="ko-KR" altLang="en-US"/>
              <a:t>마이페이지</a:t>
            </a:r>
            <a:endParaRPr lang="en-US" altLang="ko-KR"/>
          </a:p>
          <a:p>
            <a:r>
              <a:rPr lang="ko-KR" altLang="en-US"/>
              <a:t>회원정보 수정</a:t>
            </a:r>
            <a:endParaRPr lang="en-US" altLang="ko-KR"/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E6451041-423F-CA5A-3827-EB4AFA1E6117}"/>
              </a:ext>
            </a:extLst>
          </p:cNvPr>
          <p:cNvSpPr txBox="1"/>
          <p:nvPr/>
        </p:nvSpPr>
        <p:spPr>
          <a:xfrm>
            <a:off x="9563102" y="6308731"/>
            <a:ext cx="3721100" cy="2755891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457200" lvl="0" indent="-45720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/>
              <a:t>메인</a:t>
            </a:r>
            <a:endParaRPr lang="en-US" altLang="ko-KR"/>
          </a:p>
          <a:p>
            <a:r>
              <a:rPr lang="ko-KR" altLang="en-US"/>
              <a:t>회원가입 </a:t>
            </a:r>
            <a:r>
              <a:rPr lang="en-US" altLang="ko-KR"/>
              <a:t>/ </a:t>
            </a:r>
            <a:r>
              <a:rPr lang="ko-KR" altLang="en-US"/>
              <a:t>로그인</a:t>
            </a:r>
            <a:endParaRPr lang="en-US" altLang="ko-KR"/>
          </a:p>
          <a:p>
            <a:r>
              <a:rPr lang="ko-KR" altLang="en-US"/>
              <a:t>계정찾기</a:t>
            </a:r>
            <a:endParaRPr lang="en-US" altLang="ko-KR"/>
          </a:p>
          <a:p>
            <a:r>
              <a:rPr lang="en-US" altLang="ko-KR"/>
              <a:t>AI </a:t>
            </a:r>
            <a:r>
              <a:rPr lang="ko-KR" altLang="en-US"/>
              <a:t>시세추이 </a:t>
            </a:r>
            <a:r>
              <a:rPr lang="en-US" altLang="ko-KR"/>
              <a:t>/ </a:t>
            </a:r>
            <a:r>
              <a:rPr lang="ko-KR" altLang="en-US"/>
              <a:t>예측</a:t>
            </a:r>
            <a:endParaRPr lang="en-US" altLang="ko-KR"/>
          </a:p>
          <a:p>
            <a:r>
              <a:rPr lang="ko-KR" altLang="en-US"/>
              <a:t>결제</a:t>
            </a:r>
            <a:endParaRPr lang="en-US" altLang="ko-KR"/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5E1F25FA-011D-7232-2E85-11A3942B2157}"/>
              </a:ext>
            </a:extLst>
          </p:cNvPr>
          <p:cNvSpPr txBox="1"/>
          <p:nvPr/>
        </p:nvSpPr>
        <p:spPr>
          <a:xfrm>
            <a:off x="13776325" y="6308731"/>
            <a:ext cx="3721100" cy="2755891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457200" lvl="0" indent="-45720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/>
              <a:t>상품등록</a:t>
            </a:r>
            <a:endParaRPr lang="en-US" altLang="ko-KR"/>
          </a:p>
          <a:p>
            <a:r>
              <a:rPr lang="ko-KR" altLang="en-US"/>
              <a:t>상품리스트</a:t>
            </a:r>
            <a:endParaRPr lang="en-US" altLang="ko-KR"/>
          </a:p>
          <a:p>
            <a:r>
              <a:rPr lang="ko-KR" altLang="en-US"/>
              <a:t>상품상세</a:t>
            </a:r>
            <a:endParaRPr lang="en-US" altLang="ko-KR"/>
          </a:p>
          <a:p>
            <a:r>
              <a:rPr lang="ko-KR" altLang="en-US"/>
              <a:t>신고</a:t>
            </a:r>
            <a:endParaRPr lang="en-US" altLang="ko-KR"/>
          </a:p>
          <a:p>
            <a:r>
              <a:rPr lang="en-US" altLang="ko-KR"/>
              <a:t>AI </a:t>
            </a:r>
            <a:r>
              <a:rPr lang="ko-KR" altLang="en-US"/>
              <a:t>챗봇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9234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관심상품 등록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320375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2-1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관심상품 등록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별 아이콘</a:t>
                      </a:r>
                      <a:r>
                        <a:rPr lang="en-US" altLang="ko-KR" sz="1700" b="0"/>
                        <a:t>(</a:t>
                      </a:r>
                      <a:r>
                        <a:rPr lang="ko-KR" altLang="en-US" sz="1700" b="0"/>
                        <a:t>비어있는</a:t>
                      </a:r>
                      <a:r>
                        <a:rPr lang="en-US" altLang="ko-KR" sz="1700" b="0"/>
                        <a:t>) </a:t>
                      </a:r>
                      <a:r>
                        <a:rPr lang="ko-KR" altLang="en-US" sz="1700" b="0"/>
                        <a:t>클릭 시 관심상품 등록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710781" y="734787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679031" y="134511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831274" y="2102671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831285" y="2991063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8BF1480-9E98-BB34-2606-698D6CA55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76" y="1923967"/>
            <a:ext cx="8892004" cy="37105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70AC7FC-8144-5031-73AD-DE93C7B33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1" y="5687481"/>
            <a:ext cx="9047580" cy="3710521"/>
          </a:xfrm>
          <a:prstGeom prst="rect">
            <a:avLst/>
          </a:prstGeom>
        </p:spPr>
      </p:pic>
      <p:sp>
        <p:nvSpPr>
          <p:cNvPr id="6" name="직사각형 26">
            <a:extLst>
              <a:ext uri="{FF2B5EF4-FFF2-40B4-BE49-F238E27FC236}">
                <a16:creationId xmlns:a16="http://schemas.microsoft.com/office/drawing/2014/main" id="{B13FAE5D-571A-2F41-8F17-BD60B2EBCB21}"/>
              </a:ext>
            </a:extLst>
          </p:cNvPr>
          <p:cNvSpPr/>
          <p:nvPr/>
        </p:nvSpPr>
        <p:spPr>
          <a:xfrm>
            <a:off x="4718159" y="3588936"/>
            <a:ext cx="703368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2" name="직사각형 26">
            <a:extLst>
              <a:ext uri="{FF2B5EF4-FFF2-40B4-BE49-F238E27FC236}">
                <a16:creationId xmlns:a16="http://schemas.microsoft.com/office/drawing/2014/main" id="{25315C5E-0FDD-1E88-8D11-960CB4C50FE7}"/>
              </a:ext>
            </a:extLst>
          </p:cNvPr>
          <p:cNvSpPr/>
          <p:nvPr/>
        </p:nvSpPr>
        <p:spPr>
          <a:xfrm>
            <a:off x="4610987" y="7361042"/>
            <a:ext cx="703368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23" name="직선 화살표 연결선 25">
            <a:extLst>
              <a:ext uri="{FF2B5EF4-FFF2-40B4-BE49-F238E27FC236}">
                <a16:creationId xmlns:a16="http://schemas.microsoft.com/office/drawing/2014/main" id="{963D2492-0865-62B4-A98D-9D225F7F74A5}"/>
              </a:ext>
            </a:extLst>
          </p:cNvPr>
          <p:cNvCxnSpPr>
            <a:cxnSpLocks/>
          </p:cNvCxnSpPr>
          <p:nvPr/>
        </p:nvCxnSpPr>
        <p:spPr>
          <a:xfrm flipH="1">
            <a:off x="5257800" y="2616602"/>
            <a:ext cx="990600" cy="1155298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5">
            <a:extLst>
              <a:ext uri="{FF2B5EF4-FFF2-40B4-BE49-F238E27FC236}">
                <a16:creationId xmlns:a16="http://schemas.microsoft.com/office/drawing/2014/main" id="{E2D1D81C-FF60-F4EA-B691-1414AAABEF63}"/>
              </a:ext>
            </a:extLst>
          </p:cNvPr>
          <p:cNvCxnSpPr>
            <a:cxnSpLocks/>
          </p:cNvCxnSpPr>
          <p:nvPr/>
        </p:nvCxnSpPr>
        <p:spPr>
          <a:xfrm flipV="1">
            <a:off x="5181600" y="2781300"/>
            <a:ext cx="1371600" cy="4800600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05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관심상품 해제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647340"/>
              </p:ext>
            </p:extLst>
          </p:nvPr>
        </p:nvGraphicFramePr>
        <p:xfrm>
          <a:off x="10710843" y="3187057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2-2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관심상품 해제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별 아이콘</a:t>
                      </a:r>
                      <a:r>
                        <a:rPr lang="en-US" altLang="ko-KR" sz="1700" b="0"/>
                        <a:t>(</a:t>
                      </a:r>
                      <a:r>
                        <a:rPr lang="ko-KR" altLang="en-US" sz="1700" b="0"/>
                        <a:t>채워져있는</a:t>
                      </a:r>
                      <a:r>
                        <a:rPr lang="en-US" altLang="ko-KR" sz="1700" b="0"/>
                        <a:t>) </a:t>
                      </a:r>
                      <a:r>
                        <a:rPr lang="ko-KR" altLang="en-US" sz="1700" b="0"/>
                        <a:t>클릭 시 관심상품 해제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456781" y="471535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25031" y="1081859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577274" y="1839419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577285" y="2727811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42" name="직선 화살표 연결선 25">
            <a:extLst>
              <a:ext uri="{FF2B5EF4-FFF2-40B4-BE49-F238E27FC236}">
                <a16:creationId xmlns:a16="http://schemas.microsoft.com/office/drawing/2014/main" id="{9B5CF021-CD87-6415-C8C2-3BDB188D132E}"/>
              </a:ext>
            </a:extLst>
          </p:cNvPr>
          <p:cNvCxnSpPr>
            <a:cxnSpLocks/>
          </p:cNvCxnSpPr>
          <p:nvPr/>
        </p:nvCxnSpPr>
        <p:spPr>
          <a:xfrm flipH="1">
            <a:off x="18689619" y="2943868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781B74E-4D04-B505-AEBC-F39B07EA1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69" y="1830260"/>
            <a:ext cx="8892003" cy="37105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5CB4E5-B146-A218-25AD-84C0BFA83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69" y="5700178"/>
            <a:ext cx="8892003" cy="3710522"/>
          </a:xfrm>
          <a:prstGeom prst="rect">
            <a:avLst/>
          </a:prstGeom>
        </p:spPr>
      </p:pic>
      <p:sp>
        <p:nvSpPr>
          <p:cNvPr id="6" name="직사각형 26">
            <a:extLst>
              <a:ext uri="{FF2B5EF4-FFF2-40B4-BE49-F238E27FC236}">
                <a16:creationId xmlns:a16="http://schemas.microsoft.com/office/drawing/2014/main" id="{8CC1C768-A56B-850A-4C28-419A54EDAE7D}"/>
              </a:ext>
            </a:extLst>
          </p:cNvPr>
          <p:cNvSpPr/>
          <p:nvPr/>
        </p:nvSpPr>
        <p:spPr>
          <a:xfrm>
            <a:off x="4706833" y="3455366"/>
            <a:ext cx="703368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3" name="직사각형 26">
            <a:extLst>
              <a:ext uri="{FF2B5EF4-FFF2-40B4-BE49-F238E27FC236}">
                <a16:creationId xmlns:a16="http://schemas.microsoft.com/office/drawing/2014/main" id="{934086B6-F516-A934-8EA0-41FC0E88B8C9}"/>
              </a:ext>
            </a:extLst>
          </p:cNvPr>
          <p:cNvSpPr/>
          <p:nvPr/>
        </p:nvSpPr>
        <p:spPr>
          <a:xfrm>
            <a:off x="4743845" y="7366156"/>
            <a:ext cx="703368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24" name="직선 화살표 연결선 25">
            <a:extLst>
              <a:ext uri="{FF2B5EF4-FFF2-40B4-BE49-F238E27FC236}">
                <a16:creationId xmlns:a16="http://schemas.microsoft.com/office/drawing/2014/main" id="{93F9F985-C939-BF5C-4616-C0DF5893C924}"/>
              </a:ext>
            </a:extLst>
          </p:cNvPr>
          <p:cNvCxnSpPr>
            <a:cxnSpLocks/>
          </p:cNvCxnSpPr>
          <p:nvPr/>
        </p:nvCxnSpPr>
        <p:spPr>
          <a:xfrm flipH="1">
            <a:off x="5257800" y="2525120"/>
            <a:ext cx="1014016" cy="1160400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71D53BA-AB4B-3C2C-8D73-A2521DEC5E43}"/>
              </a:ext>
            </a:extLst>
          </p:cNvPr>
          <p:cNvCxnSpPr>
            <a:cxnSpLocks/>
          </p:cNvCxnSpPr>
          <p:nvPr/>
        </p:nvCxnSpPr>
        <p:spPr>
          <a:xfrm flipV="1">
            <a:off x="5257800" y="2616602"/>
            <a:ext cx="1371600" cy="4938837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244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F239C6-87E8-B6BB-EBCD-1B9627A5C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" y="5758015"/>
            <a:ext cx="8705693" cy="37105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D0C96AE-22FC-1B0A-1F62-D0DA8865D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13742"/>
            <a:ext cx="8832693" cy="371052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로그인하지 않았을 경우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60298"/>
              </p:ext>
            </p:extLst>
          </p:nvPr>
        </p:nvGraphicFramePr>
        <p:xfrm>
          <a:off x="10710843" y="3180712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2-3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관심상품 등록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700" b="0"/>
                        <a:t>“</a:t>
                      </a:r>
                      <a:r>
                        <a:rPr lang="ko-KR" altLang="en-US" sz="1700" b="0"/>
                        <a:t>로그인이 필요합니다</a:t>
                      </a:r>
                      <a:r>
                        <a:rPr lang="en-US" altLang="ko-KR" sz="1700" b="0"/>
                        <a:t>.” alert </a:t>
                      </a:r>
                      <a:r>
                        <a:rPr lang="ko-KR" altLang="en-US" sz="1700" b="0"/>
                        <a:t>띄움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37545" y="675067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5795" y="128539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58038" y="2042951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58049" y="2931343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42" name="직선 화살표 연결선 25">
            <a:extLst>
              <a:ext uri="{FF2B5EF4-FFF2-40B4-BE49-F238E27FC236}">
                <a16:creationId xmlns:a16="http://schemas.microsoft.com/office/drawing/2014/main" id="{9B5CF021-CD87-6415-C8C2-3BDB188D132E}"/>
              </a:ext>
            </a:extLst>
          </p:cNvPr>
          <p:cNvCxnSpPr>
            <a:cxnSpLocks/>
          </p:cNvCxnSpPr>
          <p:nvPr/>
        </p:nvCxnSpPr>
        <p:spPr>
          <a:xfrm flipH="1">
            <a:off x="19177000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6">
            <a:extLst>
              <a:ext uri="{FF2B5EF4-FFF2-40B4-BE49-F238E27FC236}">
                <a16:creationId xmlns:a16="http://schemas.microsoft.com/office/drawing/2014/main" id="{1F9AF358-3D31-2DBE-CC22-32A3DD1760CA}"/>
              </a:ext>
            </a:extLst>
          </p:cNvPr>
          <p:cNvSpPr/>
          <p:nvPr/>
        </p:nvSpPr>
        <p:spPr>
          <a:xfrm>
            <a:off x="7772401" y="1943062"/>
            <a:ext cx="1954520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2" name="직사각형 26">
            <a:extLst>
              <a:ext uri="{FF2B5EF4-FFF2-40B4-BE49-F238E27FC236}">
                <a16:creationId xmlns:a16="http://schemas.microsoft.com/office/drawing/2014/main" id="{C797246C-12F0-7333-B720-5C69811C5B8E}"/>
              </a:ext>
            </a:extLst>
          </p:cNvPr>
          <p:cNvSpPr/>
          <p:nvPr/>
        </p:nvSpPr>
        <p:spPr>
          <a:xfrm>
            <a:off x="4562107" y="3608010"/>
            <a:ext cx="703368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25" name="직선 화살표 연결선 25">
            <a:extLst>
              <a:ext uri="{FF2B5EF4-FFF2-40B4-BE49-F238E27FC236}">
                <a16:creationId xmlns:a16="http://schemas.microsoft.com/office/drawing/2014/main" id="{10EA95EB-EBB6-6A5D-A5B0-1DDE7725BA2F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3976121"/>
            <a:ext cx="1371600" cy="2157979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48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A6EDEE2-B9E7-D0F7-C618-A06235490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8" t="940" r="2509"/>
          <a:stretch/>
        </p:blipFill>
        <p:spPr>
          <a:xfrm>
            <a:off x="602343" y="1866735"/>
            <a:ext cx="9379857" cy="753126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즉시 </a:t>
              </a:r>
              <a:r>
                <a:rPr lang="en-US" altLang="ko-KR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예약 태그 표기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75225"/>
              </p:ext>
            </p:extLst>
          </p:nvPr>
        </p:nvGraphicFramePr>
        <p:xfrm>
          <a:off x="10710843" y="3180712"/>
          <a:ext cx="6567350" cy="1859534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즉시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700" b="1"/>
                        <a:t>예약 태그 표기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상품 등록시 라디오버튼으로 선택한 상품유형</a:t>
                      </a:r>
                      <a:endParaRPr lang="en-US" altLang="ko-KR" sz="1700" b="0"/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0"/>
                        <a:t>즉시</a:t>
                      </a:r>
                      <a:r>
                        <a:rPr lang="en-US" altLang="ko-KR" sz="1700" b="0"/>
                        <a:t>/</a:t>
                      </a:r>
                      <a:r>
                        <a:rPr lang="ko-KR" altLang="en-US" sz="1700" b="0"/>
                        <a:t>예약구매</a:t>
                      </a:r>
                      <a:r>
                        <a:rPr lang="en-US" altLang="ko-KR" sz="1700" b="0"/>
                        <a:t>,</a:t>
                      </a:r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0"/>
                        <a:t>즉시구매만 가능</a:t>
                      </a:r>
                      <a:r>
                        <a:rPr lang="en-US" altLang="ko-KR" sz="1700" b="0"/>
                        <a:t>,</a:t>
                      </a:r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0"/>
                        <a:t>예약구매만 가능</a:t>
                      </a:r>
                      <a:endParaRPr lang="en-US" altLang="ko-KR" sz="1700" b="0"/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0"/>
                        <a:t>에 따라 동적으로 태그 렌더링</a:t>
                      </a:r>
                      <a:endParaRPr lang="en-US" altLang="ko-KR" sz="17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37545" y="675067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905000" y="4458476"/>
            <a:ext cx="7848600" cy="54819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58038" y="2042951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58049" y="2931343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42" name="직선 화살표 연결선 25">
            <a:extLst>
              <a:ext uri="{FF2B5EF4-FFF2-40B4-BE49-F238E27FC236}">
                <a16:creationId xmlns:a16="http://schemas.microsoft.com/office/drawing/2014/main" id="{9B5CF021-CD87-6415-C8C2-3BDB188D132E}"/>
              </a:ext>
            </a:extLst>
          </p:cNvPr>
          <p:cNvCxnSpPr>
            <a:cxnSpLocks/>
          </p:cNvCxnSpPr>
          <p:nvPr/>
        </p:nvCxnSpPr>
        <p:spPr>
          <a:xfrm flipH="1">
            <a:off x="19177000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9C77B5-89F6-1EC3-E63B-9336CE63BFB8}"/>
              </a:ext>
            </a:extLst>
          </p:cNvPr>
          <p:cNvSpPr/>
          <p:nvPr/>
        </p:nvSpPr>
        <p:spPr>
          <a:xfrm>
            <a:off x="18505795" y="128539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548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즉시 </a:t>
              </a:r>
              <a:r>
                <a:rPr lang="en-US" altLang="ko-KR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예약 태그 표기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709067"/>
              </p:ext>
            </p:extLst>
          </p:nvPr>
        </p:nvGraphicFramePr>
        <p:xfrm>
          <a:off x="10710843" y="3180712"/>
          <a:ext cx="6567350" cy="1859534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즉시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700" b="1"/>
                        <a:t>예약 태그 표기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상품 등록시 라디오버튼으로 선택한 상품유형</a:t>
                      </a:r>
                      <a:endParaRPr lang="en-US" altLang="ko-KR" sz="1700" b="0"/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0"/>
                        <a:t>즉시</a:t>
                      </a:r>
                      <a:r>
                        <a:rPr lang="en-US" altLang="ko-KR" sz="1700" b="0"/>
                        <a:t>/</a:t>
                      </a:r>
                      <a:r>
                        <a:rPr lang="ko-KR" altLang="en-US" sz="1700" b="0"/>
                        <a:t>예약구매</a:t>
                      </a:r>
                      <a:r>
                        <a:rPr lang="en-US" altLang="ko-KR" sz="1700" b="0"/>
                        <a:t>,</a:t>
                      </a:r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0"/>
                        <a:t>즉시구매만 가능</a:t>
                      </a:r>
                      <a:r>
                        <a:rPr lang="en-US" altLang="ko-KR" sz="1700" b="0"/>
                        <a:t>,</a:t>
                      </a:r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0"/>
                        <a:t>예약구매만 가능</a:t>
                      </a:r>
                      <a:endParaRPr lang="en-US" altLang="ko-KR" sz="1700" b="0"/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0"/>
                        <a:t>에 따라 동적으로 태그 렌더링</a:t>
                      </a:r>
                      <a:endParaRPr lang="en-US" altLang="ko-KR" sz="1700" b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37545" y="675067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5795" y="128539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58038" y="2042951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58049" y="2931343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42" name="직선 화살표 연결선 25">
            <a:extLst>
              <a:ext uri="{FF2B5EF4-FFF2-40B4-BE49-F238E27FC236}">
                <a16:creationId xmlns:a16="http://schemas.microsoft.com/office/drawing/2014/main" id="{9B5CF021-CD87-6415-C8C2-3BDB188D132E}"/>
              </a:ext>
            </a:extLst>
          </p:cNvPr>
          <p:cNvCxnSpPr>
            <a:cxnSpLocks/>
          </p:cNvCxnSpPr>
          <p:nvPr/>
        </p:nvCxnSpPr>
        <p:spPr>
          <a:xfrm flipH="1">
            <a:off x="19155229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05BC1E7-9310-A339-E4AF-2ECC662B70BB}"/>
              </a:ext>
            </a:extLst>
          </p:cNvPr>
          <p:cNvGrpSpPr/>
          <p:nvPr/>
        </p:nvGrpSpPr>
        <p:grpSpPr>
          <a:xfrm>
            <a:off x="602343" y="1857032"/>
            <a:ext cx="6789057" cy="3447087"/>
            <a:chOff x="602343" y="1857033"/>
            <a:chExt cx="6461398" cy="337249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A6EDEE2-B9E7-D0F7-C618-A06235490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18" t="939" r="74565" b="54829"/>
            <a:stretch/>
          </p:blipFill>
          <p:spPr>
            <a:xfrm>
              <a:off x="602343" y="1866735"/>
              <a:ext cx="2293257" cy="336279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216672-2509-9B45-8D7D-E8211C76F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100" t="939" r="50664" b="54829"/>
            <a:stretch/>
          </p:blipFill>
          <p:spPr>
            <a:xfrm>
              <a:off x="2895600" y="1857033"/>
              <a:ext cx="2186941" cy="336279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7624AB7-5740-1F75-2C68-3F6032867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13" t="47448" r="75942" b="8348"/>
            <a:stretch/>
          </p:blipFill>
          <p:spPr>
            <a:xfrm>
              <a:off x="5082541" y="1866735"/>
              <a:ext cx="1981200" cy="3360712"/>
            </a:xfrm>
            <a:prstGeom prst="rect">
              <a:avLst/>
            </a:prstGeom>
          </p:spPr>
        </p:pic>
        <p:sp>
          <p:nvSpPr>
            <p:cNvPr id="23" name="직사각형 26">
              <a:extLst>
                <a:ext uri="{FF2B5EF4-FFF2-40B4-BE49-F238E27FC236}">
                  <a16:creationId xmlns:a16="http://schemas.microsoft.com/office/drawing/2014/main" id="{664F0047-E7EA-9BF1-F337-418731BE580F}"/>
                </a:ext>
              </a:extLst>
            </p:cNvPr>
            <p:cNvSpPr/>
            <p:nvPr/>
          </p:nvSpPr>
          <p:spPr>
            <a:xfrm>
              <a:off x="1890814" y="4457700"/>
              <a:ext cx="5172926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1C9ADA1C-2C52-3F7B-7FE7-2841D9549F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51"/>
          <a:stretch/>
        </p:blipFill>
        <p:spPr>
          <a:xfrm>
            <a:off x="580572" y="7604174"/>
            <a:ext cx="8811855" cy="160042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A261E64-E450-7AB0-C173-756658159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43" y="5768803"/>
            <a:ext cx="8790084" cy="15813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2EF146-8526-1A37-C016-BEC45C895BC0}"/>
              </a:ext>
            </a:extLst>
          </p:cNvPr>
          <p:cNvSpPr/>
          <p:nvPr/>
        </p:nvSpPr>
        <p:spPr>
          <a:xfrm>
            <a:off x="1413996" y="6213701"/>
            <a:ext cx="7978431" cy="33290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235C6E-E5AE-ABEB-F50A-F32A3EFA15F5}"/>
              </a:ext>
            </a:extLst>
          </p:cNvPr>
          <p:cNvSpPr/>
          <p:nvPr/>
        </p:nvSpPr>
        <p:spPr>
          <a:xfrm>
            <a:off x="1413996" y="8801100"/>
            <a:ext cx="5582427" cy="3937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34FBCB-65C7-1497-990F-CE9C1F6AED09}"/>
              </a:ext>
            </a:extLst>
          </p:cNvPr>
          <p:cNvSpPr/>
          <p:nvPr/>
        </p:nvSpPr>
        <p:spPr>
          <a:xfrm>
            <a:off x="1420346" y="6910103"/>
            <a:ext cx="7957995" cy="36625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976391-67E4-941F-77B2-9B6B808D31F0}"/>
              </a:ext>
            </a:extLst>
          </p:cNvPr>
          <p:cNvSpPr/>
          <p:nvPr/>
        </p:nvSpPr>
        <p:spPr>
          <a:xfrm>
            <a:off x="1420346" y="8039655"/>
            <a:ext cx="5582427" cy="40522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0B29A3-0B42-6670-EE36-AD9B4A635A06}"/>
              </a:ext>
            </a:extLst>
          </p:cNvPr>
          <p:cNvSpPr/>
          <p:nvPr/>
        </p:nvSpPr>
        <p:spPr>
          <a:xfrm>
            <a:off x="1420346" y="6535483"/>
            <a:ext cx="7959381" cy="35000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CCC9F7-80FC-5D94-2B0C-BAFE9453227C}"/>
              </a:ext>
            </a:extLst>
          </p:cNvPr>
          <p:cNvSpPr/>
          <p:nvPr/>
        </p:nvSpPr>
        <p:spPr>
          <a:xfrm>
            <a:off x="1413996" y="8403150"/>
            <a:ext cx="5582427" cy="40522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972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817F206-4BE5-439F-023B-6E711FF2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93" y="755649"/>
            <a:ext cx="9802107" cy="86931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990600"/>
            <a:ext cx="7493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상품리스트 트러블 </a:t>
            </a:r>
            <a:r>
              <a:rPr lang="ko-KR" altLang="en-US" dirty="0"/>
              <a:t>슈팅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9353" y="2330076"/>
            <a:ext cx="6287247" cy="66811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상품리스트 데이터를 받아 올 때 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TB_PRODUCT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의 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와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TB_IMAGES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의 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PRODUCT_ID</a:t>
            </a:r>
            <a:r>
              <a:rPr lang="ko-KR" altLang="en-US" sz="1900">
                <a:solidFill>
                  <a:srgbClr val="4D4D4D"/>
                </a:solidFill>
                <a:latin typeface="맑은 고딕" panose="020B0503020000020004" pitchFamily="50" charset="-127"/>
                <a:ea typeface="Pretendard ExtraLight"/>
              </a:rPr>
              <a:t>를 조인해서 가져오는 방식으로 구현</a:t>
            </a:r>
            <a:r>
              <a:rPr lang="en-US" altLang="ko-KR" sz="190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altLang="ko-KR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그 결과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상품 썸네일 사진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장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상품리스트의 썸네일과 상품상세페이지의 썸네일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),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상품 상세 사진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장을 등록할 경우 각 이미지의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IMAGE_ID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가 다르기 때문에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개의 상품 데이터가 생성되고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상품리스트에 같은 상품이 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번 출력되는것을 확인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endParaRPr lang="en-US" altLang="ko-KR" sz="1900" b="0" i="0" u="none" strike="noStrike">
              <a:solidFill>
                <a:srgbClr val="4D4D4D"/>
              </a:solidFill>
              <a:latin typeface="맑은 고딕" panose="020B050302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상품리스트 페이지를 렌더링 할 때 상품리스트 썸네일의 이미지타입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(200)</a:t>
            </a:r>
            <a:r>
              <a:rPr lang="ko-KR" altLang="en-US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이 포함된 데이터만 가져오도록 조건을 걸어 해결하였습니다</a:t>
            </a:r>
            <a:r>
              <a:rPr lang="en-US" altLang="ko-KR" sz="1900" b="0" i="0" u="none" strike="noStrike">
                <a:solidFill>
                  <a:srgbClr val="4D4D4D"/>
                </a:solidFill>
                <a:latin typeface="맑은 고딕" panose="020B0503020000020004" pitchFamily="50" charset="-127"/>
              </a:rPr>
              <a:t>.</a:t>
            </a:r>
            <a:endParaRPr lang="en-US" sz="1900" b="0" i="0" u="none" strike="noStrike" dirty="0">
              <a:solidFill>
                <a:srgbClr val="4D4D4D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C64B9E-9CA0-03DA-25AF-67F05306E7F8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B2E340-D61B-8E02-A577-E5283BAD281E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DC37729-4D68-C5D3-0467-2C06EEF2862B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D9BD26A-6E85-95E1-D00F-33737EED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F91C04F-899D-B52E-34B3-D2F9C5B0D013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9C0046-E3C9-FEF6-3B67-7C62EBB96CAF}"/>
              </a:ext>
            </a:extLst>
          </p:cNvPr>
          <p:cNvSpPr/>
          <p:nvPr/>
        </p:nvSpPr>
        <p:spPr>
          <a:xfrm>
            <a:off x="8077200" y="4152900"/>
            <a:ext cx="9296400" cy="5219700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97A02-02D1-9D9F-2662-8AF571ED8466}"/>
              </a:ext>
            </a:extLst>
          </p:cNvPr>
          <p:cNvSpPr txBox="1"/>
          <p:nvPr/>
        </p:nvSpPr>
        <p:spPr>
          <a:xfrm>
            <a:off x="13702750" y="8994083"/>
            <a:ext cx="404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ProductServiceImpl.java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854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B9C8BE-0425-C9DA-C633-4D33853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2" y="1968296"/>
            <a:ext cx="9272403" cy="436472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709E6B-E749-1074-7C18-7B696D7CA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3"/>
          <a:stretch/>
        </p:blipFill>
        <p:spPr>
          <a:xfrm>
            <a:off x="108821" y="6418987"/>
            <a:ext cx="9945051" cy="339176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696456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0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31729"/>
              </p:ext>
            </p:extLst>
          </p:nvPr>
        </p:nvGraphicFramePr>
        <p:xfrm>
          <a:off x="10710843" y="3187057"/>
          <a:ext cx="6567350" cy="5900651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관심상품 등록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700" b="1"/>
                        <a:t>해제</a:t>
                      </a:r>
                      <a:endParaRPr lang="en-US" altLang="ko-KR" sz="1700" b="1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별 아이콘 토글 시 관심상품 등록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삭제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상품리스트와 기능 연동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 정보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상품등록 시 받아 </a:t>
                      </a:r>
                      <a:r>
                        <a:rPr lang="en-US" altLang="ko-KR" sz="1700"/>
                        <a:t>Db</a:t>
                      </a:r>
                      <a:r>
                        <a:rPr lang="ko-KR" altLang="en-US" sz="1700"/>
                        <a:t>에 저장한 데이터를 출력</a:t>
                      </a:r>
                      <a:endParaRPr lang="en-US" altLang="ko-KR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즉시구매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700" b="1"/>
                        <a:t>예약구매 선택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상품 판매유형에 따라 즉시 </a:t>
                      </a:r>
                      <a:r>
                        <a:rPr lang="en-US" altLang="ko-KR" sz="1700"/>
                        <a:t>/ </a:t>
                      </a:r>
                      <a:r>
                        <a:rPr lang="ko-KR" altLang="en-US" sz="1700"/>
                        <a:t>예약구매 선택 가능</a:t>
                      </a:r>
                      <a:endParaRPr lang="en-US" altLang="ko-KR" sz="170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수량 선택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최소 구매 수량 이상</a:t>
                      </a:r>
                      <a:r>
                        <a:rPr lang="en-US" altLang="ko-KR" sz="1700"/>
                        <a:t>, </a:t>
                      </a:r>
                      <a:r>
                        <a:rPr lang="ko-KR" altLang="en-US" sz="1700"/>
                        <a:t>남은수량 이하로 구매 수량 선택 가능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63520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구매하기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700" b="1"/>
                        <a:t>예약하기</a:t>
                      </a:r>
                      <a:endParaRPr lang="en-US" altLang="ko-KR" sz="1700" b="1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상품 판매유형에 따라 구매하기 </a:t>
                      </a:r>
                      <a:r>
                        <a:rPr lang="en-US" altLang="ko-KR" sz="1700"/>
                        <a:t>/ </a:t>
                      </a:r>
                      <a:r>
                        <a:rPr lang="ko-KR" altLang="en-US" sz="1700"/>
                        <a:t>예약하기 가능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879005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신고하기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로그인 시만 신고하기 버튼 렌더링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088564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상품상세 탭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각 탭 클릭 시 해당하는 정보 렌더링</a:t>
                      </a:r>
                      <a:endParaRPr lang="ko-KR" altLang="en-US" sz="1700" dirty="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232693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5" name="그룹 30">
            <a:extLst>
              <a:ext uri="{FF2B5EF4-FFF2-40B4-BE49-F238E27FC236}">
                <a16:creationId xmlns:a16="http://schemas.microsoft.com/office/drawing/2014/main" id="{8278BE53-3667-362C-C22B-A3B7C0D76B1C}"/>
              </a:ext>
            </a:extLst>
          </p:cNvPr>
          <p:cNvGrpSpPr/>
          <p:nvPr/>
        </p:nvGrpSpPr>
        <p:grpSpPr>
          <a:xfrm>
            <a:off x="9176282" y="1906366"/>
            <a:ext cx="471160" cy="440539"/>
            <a:chOff x="834420" y="1502857"/>
            <a:chExt cx="263335" cy="246221"/>
          </a:xfrm>
        </p:grpSpPr>
        <p:sp>
          <p:nvSpPr>
            <p:cNvPr id="46" name="순서도: 연결자 28">
              <a:extLst>
                <a:ext uri="{FF2B5EF4-FFF2-40B4-BE49-F238E27FC236}">
                  <a16:creationId xmlns:a16="http://schemas.microsoft.com/office/drawing/2014/main" id="{D2CB8732-39F8-11A9-E050-CC8305AE854B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5" name="TextBox 29">
              <a:extLst>
                <a:ext uri="{FF2B5EF4-FFF2-40B4-BE49-F238E27FC236}">
                  <a16:creationId xmlns:a16="http://schemas.microsoft.com/office/drawing/2014/main" id="{D7D1BF7C-239F-15BD-0018-09AD8088007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59" name="그룹 30">
            <a:extLst>
              <a:ext uri="{FF2B5EF4-FFF2-40B4-BE49-F238E27FC236}">
                <a16:creationId xmlns:a16="http://schemas.microsoft.com/office/drawing/2014/main" id="{DEDFE03A-68E4-2FC4-F2F1-EFF5331A41E1}"/>
              </a:ext>
            </a:extLst>
          </p:cNvPr>
          <p:cNvGrpSpPr/>
          <p:nvPr/>
        </p:nvGrpSpPr>
        <p:grpSpPr>
          <a:xfrm>
            <a:off x="9369218" y="2747600"/>
            <a:ext cx="471160" cy="440539"/>
            <a:chOff x="834420" y="1502857"/>
            <a:chExt cx="263335" cy="246221"/>
          </a:xfrm>
        </p:grpSpPr>
        <p:sp>
          <p:nvSpPr>
            <p:cNvPr id="60" name="순서도: 연결자 28">
              <a:extLst>
                <a:ext uri="{FF2B5EF4-FFF2-40B4-BE49-F238E27FC236}">
                  <a16:creationId xmlns:a16="http://schemas.microsoft.com/office/drawing/2014/main" id="{58D07B00-54BA-AA09-703B-DD9CF8438E5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1" name="TextBox 29">
              <a:extLst>
                <a:ext uri="{FF2B5EF4-FFF2-40B4-BE49-F238E27FC236}">
                  <a16:creationId xmlns:a16="http://schemas.microsoft.com/office/drawing/2014/main" id="{2AC6B30C-F5B3-2C92-1A22-CD11171A9BD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5" name="그룹 30">
            <a:extLst>
              <a:ext uri="{FF2B5EF4-FFF2-40B4-BE49-F238E27FC236}">
                <a16:creationId xmlns:a16="http://schemas.microsoft.com/office/drawing/2014/main" id="{3C09D420-D2C0-1358-BDAB-7A2881512D78}"/>
              </a:ext>
            </a:extLst>
          </p:cNvPr>
          <p:cNvGrpSpPr/>
          <p:nvPr/>
        </p:nvGrpSpPr>
        <p:grpSpPr>
          <a:xfrm>
            <a:off x="9347999" y="4216336"/>
            <a:ext cx="471160" cy="440539"/>
            <a:chOff x="834420" y="1502857"/>
            <a:chExt cx="263335" cy="246221"/>
          </a:xfrm>
        </p:grpSpPr>
        <p:sp>
          <p:nvSpPr>
            <p:cNvPr id="66" name="순서도: 연결자 28">
              <a:extLst>
                <a:ext uri="{FF2B5EF4-FFF2-40B4-BE49-F238E27FC236}">
                  <a16:creationId xmlns:a16="http://schemas.microsoft.com/office/drawing/2014/main" id="{2EADD244-519B-345B-7B76-009FE31FE7F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7" name="TextBox 29">
              <a:extLst>
                <a:ext uri="{FF2B5EF4-FFF2-40B4-BE49-F238E27FC236}">
                  <a16:creationId xmlns:a16="http://schemas.microsoft.com/office/drawing/2014/main" id="{0E13B642-091A-6FF0-783A-4B985F1AEB8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71" name="그룹 30">
            <a:extLst>
              <a:ext uri="{FF2B5EF4-FFF2-40B4-BE49-F238E27FC236}">
                <a16:creationId xmlns:a16="http://schemas.microsoft.com/office/drawing/2014/main" id="{D70AF51F-C9F8-D2FB-2C1F-FB2AF35C6307}"/>
              </a:ext>
            </a:extLst>
          </p:cNvPr>
          <p:cNvGrpSpPr/>
          <p:nvPr/>
        </p:nvGrpSpPr>
        <p:grpSpPr>
          <a:xfrm>
            <a:off x="9350741" y="5164063"/>
            <a:ext cx="471160" cy="440539"/>
            <a:chOff x="834420" y="1502857"/>
            <a:chExt cx="263335" cy="246221"/>
          </a:xfrm>
        </p:grpSpPr>
        <p:sp>
          <p:nvSpPr>
            <p:cNvPr id="72" name="순서도: 연결자 28">
              <a:extLst>
                <a:ext uri="{FF2B5EF4-FFF2-40B4-BE49-F238E27FC236}">
                  <a16:creationId xmlns:a16="http://schemas.microsoft.com/office/drawing/2014/main" id="{D5A3C7CF-295D-B064-078D-2551866775B1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3" name="TextBox 29">
              <a:extLst>
                <a:ext uri="{FF2B5EF4-FFF2-40B4-BE49-F238E27FC236}">
                  <a16:creationId xmlns:a16="http://schemas.microsoft.com/office/drawing/2014/main" id="{8FFBBEA8-C460-CA2B-7AF7-587F1C94E92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74" name="직사각형 26">
            <a:extLst>
              <a:ext uri="{FF2B5EF4-FFF2-40B4-BE49-F238E27FC236}">
                <a16:creationId xmlns:a16="http://schemas.microsoft.com/office/drawing/2014/main" id="{865654FA-DBCB-EB4C-2711-B5A5CF273F3F}"/>
              </a:ext>
            </a:extLst>
          </p:cNvPr>
          <p:cNvSpPr/>
          <p:nvPr/>
        </p:nvSpPr>
        <p:spPr>
          <a:xfrm>
            <a:off x="6026976" y="3776988"/>
            <a:ext cx="3461442" cy="37978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77" name="그룹 30">
            <a:extLst>
              <a:ext uri="{FF2B5EF4-FFF2-40B4-BE49-F238E27FC236}">
                <a16:creationId xmlns:a16="http://schemas.microsoft.com/office/drawing/2014/main" id="{C99AA37B-F4A2-D884-2108-5BF35B15495B}"/>
              </a:ext>
            </a:extLst>
          </p:cNvPr>
          <p:cNvGrpSpPr/>
          <p:nvPr/>
        </p:nvGrpSpPr>
        <p:grpSpPr>
          <a:xfrm>
            <a:off x="18563678" y="6638235"/>
            <a:ext cx="471171" cy="415499"/>
            <a:chOff x="834420" y="1502857"/>
            <a:chExt cx="263341" cy="232226"/>
          </a:xfrm>
        </p:grpSpPr>
        <p:sp>
          <p:nvSpPr>
            <p:cNvPr id="78" name="순서도: 연결자 28">
              <a:extLst>
                <a:ext uri="{FF2B5EF4-FFF2-40B4-BE49-F238E27FC236}">
                  <a16:creationId xmlns:a16="http://schemas.microsoft.com/office/drawing/2014/main" id="{7EB72A3A-EF39-659F-FB22-6B5B18E3242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9" name="TextBox 29">
              <a:extLst>
                <a:ext uri="{FF2B5EF4-FFF2-40B4-BE49-F238E27FC236}">
                  <a16:creationId xmlns:a16="http://schemas.microsoft.com/office/drawing/2014/main" id="{48D85912-AD15-5E89-0E27-4732BFE880B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3222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80" name="그룹 30">
            <a:extLst>
              <a:ext uri="{FF2B5EF4-FFF2-40B4-BE49-F238E27FC236}">
                <a16:creationId xmlns:a16="http://schemas.microsoft.com/office/drawing/2014/main" id="{29CC3D5D-D927-566C-7F08-2F3375D976A0}"/>
              </a:ext>
            </a:extLst>
          </p:cNvPr>
          <p:cNvGrpSpPr/>
          <p:nvPr/>
        </p:nvGrpSpPr>
        <p:grpSpPr>
          <a:xfrm>
            <a:off x="8186440" y="1938252"/>
            <a:ext cx="471171" cy="415499"/>
            <a:chOff x="834420" y="1502857"/>
            <a:chExt cx="263341" cy="232226"/>
          </a:xfrm>
        </p:grpSpPr>
        <p:sp>
          <p:nvSpPr>
            <p:cNvPr id="81" name="순서도: 연결자 28">
              <a:extLst>
                <a:ext uri="{FF2B5EF4-FFF2-40B4-BE49-F238E27FC236}">
                  <a16:creationId xmlns:a16="http://schemas.microsoft.com/office/drawing/2014/main" id="{8CCD8B13-A500-3623-AFB8-3003653013B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2" name="TextBox 29">
              <a:extLst>
                <a:ext uri="{FF2B5EF4-FFF2-40B4-BE49-F238E27FC236}">
                  <a16:creationId xmlns:a16="http://schemas.microsoft.com/office/drawing/2014/main" id="{F829ADF9-FD27-05B4-8294-E19356DB385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3222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83" name="그룹 30">
            <a:extLst>
              <a:ext uri="{FF2B5EF4-FFF2-40B4-BE49-F238E27FC236}">
                <a16:creationId xmlns:a16="http://schemas.microsoft.com/office/drawing/2014/main" id="{5AF23E54-D473-F556-CB22-BC2BECFB0464}"/>
              </a:ext>
            </a:extLst>
          </p:cNvPr>
          <p:cNvGrpSpPr/>
          <p:nvPr/>
        </p:nvGrpSpPr>
        <p:grpSpPr>
          <a:xfrm>
            <a:off x="18578767" y="7418551"/>
            <a:ext cx="471171" cy="415499"/>
            <a:chOff x="834420" y="1502857"/>
            <a:chExt cx="263341" cy="232226"/>
          </a:xfrm>
        </p:grpSpPr>
        <p:sp>
          <p:nvSpPr>
            <p:cNvPr id="84" name="순서도: 연결자 28">
              <a:extLst>
                <a:ext uri="{FF2B5EF4-FFF2-40B4-BE49-F238E27FC236}">
                  <a16:creationId xmlns:a16="http://schemas.microsoft.com/office/drawing/2014/main" id="{DCE40A39-12E9-DBE9-41FC-9D721F3B9C4A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5" name="TextBox 29">
              <a:extLst>
                <a:ext uri="{FF2B5EF4-FFF2-40B4-BE49-F238E27FC236}">
                  <a16:creationId xmlns:a16="http://schemas.microsoft.com/office/drawing/2014/main" id="{1A2AB11F-E0F0-B203-3F62-99632D664B73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3222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89" name="직사각형 26">
            <a:extLst>
              <a:ext uri="{FF2B5EF4-FFF2-40B4-BE49-F238E27FC236}">
                <a16:creationId xmlns:a16="http://schemas.microsoft.com/office/drawing/2014/main" id="{0E12E6F5-41E8-8419-6895-E820FB485284}"/>
              </a:ext>
            </a:extLst>
          </p:cNvPr>
          <p:cNvSpPr/>
          <p:nvPr/>
        </p:nvSpPr>
        <p:spPr>
          <a:xfrm>
            <a:off x="377648" y="6444390"/>
            <a:ext cx="4803952" cy="63802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86" name="그룹 30">
            <a:extLst>
              <a:ext uri="{FF2B5EF4-FFF2-40B4-BE49-F238E27FC236}">
                <a16:creationId xmlns:a16="http://schemas.microsoft.com/office/drawing/2014/main" id="{C59DC1F2-5882-5385-DFCA-A976B7FAEC1B}"/>
              </a:ext>
            </a:extLst>
          </p:cNvPr>
          <p:cNvGrpSpPr/>
          <p:nvPr/>
        </p:nvGrpSpPr>
        <p:grpSpPr>
          <a:xfrm>
            <a:off x="184794" y="6322363"/>
            <a:ext cx="471171" cy="415499"/>
            <a:chOff x="834420" y="1502857"/>
            <a:chExt cx="263341" cy="232226"/>
          </a:xfrm>
        </p:grpSpPr>
        <p:sp>
          <p:nvSpPr>
            <p:cNvPr id="87" name="순서도: 연결자 28">
              <a:extLst>
                <a:ext uri="{FF2B5EF4-FFF2-40B4-BE49-F238E27FC236}">
                  <a16:creationId xmlns:a16="http://schemas.microsoft.com/office/drawing/2014/main" id="{7B9B3EF0-8CAC-199B-CAA1-93EFC0F4AD9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8" name="TextBox 29">
              <a:extLst>
                <a:ext uri="{FF2B5EF4-FFF2-40B4-BE49-F238E27FC236}">
                  <a16:creationId xmlns:a16="http://schemas.microsoft.com/office/drawing/2014/main" id="{632B7978-C8F1-A473-5297-6115E36E3CC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3222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2" name="그룹 30">
            <a:extLst>
              <a:ext uri="{FF2B5EF4-FFF2-40B4-BE49-F238E27FC236}">
                <a16:creationId xmlns:a16="http://schemas.microsoft.com/office/drawing/2014/main" id="{8C554C7D-E51E-0AEB-4039-1DE19C6F2768}"/>
              </a:ext>
            </a:extLst>
          </p:cNvPr>
          <p:cNvGrpSpPr/>
          <p:nvPr/>
        </p:nvGrpSpPr>
        <p:grpSpPr>
          <a:xfrm>
            <a:off x="9369229" y="3695327"/>
            <a:ext cx="471160" cy="440539"/>
            <a:chOff x="834420" y="1502857"/>
            <a:chExt cx="263335" cy="246221"/>
          </a:xfrm>
        </p:grpSpPr>
        <p:sp>
          <p:nvSpPr>
            <p:cNvPr id="63" name="순서도: 연결자 28">
              <a:extLst>
                <a:ext uri="{FF2B5EF4-FFF2-40B4-BE49-F238E27FC236}">
                  <a16:creationId xmlns:a16="http://schemas.microsoft.com/office/drawing/2014/main" id="{DBE5A0C6-ED55-AEDF-6B80-5A8EEF97F3A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4" name="TextBox 29">
              <a:extLst>
                <a:ext uri="{FF2B5EF4-FFF2-40B4-BE49-F238E27FC236}">
                  <a16:creationId xmlns:a16="http://schemas.microsoft.com/office/drawing/2014/main" id="{5D82785F-B397-6237-4A4D-6DED232E00B3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90" name="그룹 30">
            <a:extLst>
              <a:ext uri="{FF2B5EF4-FFF2-40B4-BE49-F238E27FC236}">
                <a16:creationId xmlns:a16="http://schemas.microsoft.com/office/drawing/2014/main" id="{6DD6B816-9D90-C64F-96F9-DEB2E2E8A5F7}"/>
              </a:ext>
            </a:extLst>
          </p:cNvPr>
          <p:cNvGrpSpPr/>
          <p:nvPr/>
        </p:nvGrpSpPr>
        <p:grpSpPr>
          <a:xfrm>
            <a:off x="387685" y="2014707"/>
            <a:ext cx="471160" cy="440539"/>
            <a:chOff x="834420" y="1502857"/>
            <a:chExt cx="263335" cy="246221"/>
          </a:xfrm>
        </p:grpSpPr>
        <p:sp>
          <p:nvSpPr>
            <p:cNvPr id="91" name="순서도: 연결자 28">
              <a:extLst>
                <a:ext uri="{FF2B5EF4-FFF2-40B4-BE49-F238E27FC236}">
                  <a16:creationId xmlns:a16="http://schemas.microsoft.com/office/drawing/2014/main" id="{A2E69E35-8DB5-E225-80A8-56543BA34AB1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92" name="TextBox 29">
              <a:extLst>
                <a:ext uri="{FF2B5EF4-FFF2-40B4-BE49-F238E27FC236}">
                  <a16:creationId xmlns:a16="http://schemas.microsoft.com/office/drawing/2014/main" id="{A1A0662A-A397-E316-55BB-133B9CB10C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373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BBAC70A-5225-AD64-584C-8FBA42A1A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"/>
          <a:stretch/>
        </p:blipFill>
        <p:spPr>
          <a:xfrm>
            <a:off x="657466" y="6018940"/>
            <a:ext cx="7351364" cy="34749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B46604-F2AC-73EA-CCE3-B75BA73ED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" t="683" r="1485" b="683"/>
          <a:stretch/>
        </p:blipFill>
        <p:spPr>
          <a:xfrm>
            <a:off x="657466" y="1835851"/>
            <a:ext cx="2708858" cy="406915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관심상품 등록 </a:t>
              </a:r>
              <a:r>
                <a:rPr lang="en-US" altLang="ko-KR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해제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75280"/>
              </p:ext>
            </p:extLst>
          </p:nvPr>
        </p:nvGraphicFramePr>
        <p:xfrm>
          <a:off x="10710843" y="3187057"/>
          <a:ext cx="6567350" cy="331489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관심상품 등록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700" b="1"/>
                        <a:t>해제</a:t>
                      </a:r>
                      <a:endParaRPr lang="en-US" altLang="ko-KR" sz="1700" b="1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별 아이콘 토글 시 관심상품 등록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삭제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상품리스트와 동일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1" hangingPunct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로그인 되어있지 않을 시 관심상품 등록 </a:t>
                      </a:r>
                      <a:r>
                        <a:rPr lang="en-US" altLang="ko-KR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삭제 불가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상품리스트와 동일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 b="1" dirty="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상품리스트와 연동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상품리스트에서 관심상품 등록 시 상품상세 페이지에서 노란별</a:t>
                      </a:r>
                      <a:r>
                        <a:rPr lang="en-US" altLang="ko-KR" sz="1700"/>
                        <a:t>(</a:t>
                      </a:r>
                      <a:r>
                        <a:rPr lang="ko-KR" altLang="en-US" sz="1700"/>
                        <a:t>등록됨</a:t>
                      </a:r>
                      <a:r>
                        <a:rPr lang="en-US" altLang="ko-KR" sz="1700"/>
                        <a:t>) </a:t>
                      </a:r>
                      <a:r>
                        <a:rPr lang="ko-KR" altLang="en-US" sz="1700"/>
                        <a:t>렌더링</a:t>
                      </a:r>
                      <a:endParaRPr lang="en-US" altLang="ko-KR" sz="1700"/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/>
                        <a:t>반대로 상품상세에서도 등록 </a:t>
                      </a:r>
                      <a:r>
                        <a:rPr lang="en-US" altLang="ko-KR" sz="1700"/>
                        <a:t>/ </a:t>
                      </a:r>
                      <a:r>
                        <a:rPr lang="ko-KR" altLang="en-US" sz="1700"/>
                        <a:t>삭제하면 상품리스트 페이지에 반영</a:t>
                      </a:r>
                      <a:endParaRPr lang="en-US" altLang="ko-KR" sz="1700"/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3442543-6A66-6F95-7BCF-025F73D568B9}"/>
              </a:ext>
            </a:extLst>
          </p:cNvPr>
          <p:cNvSpPr txBox="1"/>
          <p:nvPr/>
        </p:nvSpPr>
        <p:spPr>
          <a:xfrm>
            <a:off x="3276888" y="3890773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상품리스트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2C0BFB-2691-515F-8EAD-8953A2E36B80}"/>
              </a:ext>
            </a:extLst>
          </p:cNvPr>
          <p:cNvSpPr txBox="1"/>
          <p:nvPr/>
        </p:nvSpPr>
        <p:spPr>
          <a:xfrm>
            <a:off x="7924610" y="5903267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상품상세</a:t>
            </a:r>
          </a:p>
        </p:txBody>
      </p: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25">
            <a:extLst>
              <a:ext uri="{FF2B5EF4-FFF2-40B4-BE49-F238E27FC236}">
                <a16:creationId xmlns:a16="http://schemas.microsoft.com/office/drawing/2014/main" id="{72AD5E3D-F7A2-9FCC-2965-AC6F2AC9DE1B}"/>
              </a:ext>
            </a:extLst>
          </p:cNvPr>
          <p:cNvCxnSpPr>
            <a:cxnSpLocks/>
          </p:cNvCxnSpPr>
          <p:nvPr/>
        </p:nvCxnSpPr>
        <p:spPr>
          <a:xfrm flipH="1" flipV="1">
            <a:off x="3276888" y="2184141"/>
            <a:ext cx="4358088" cy="3993040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61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 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89942"/>
              </p:ext>
            </p:extLst>
          </p:nvPr>
        </p:nvGraphicFramePr>
        <p:xfrm>
          <a:off x="10710843" y="3187057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상품정보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 등록시 입력받아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저장한 값 렌더링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DB5F5DE-8453-26B0-C921-E4ED99089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86177" b="-12906"/>
          <a:stretch/>
        </p:blipFill>
        <p:spPr>
          <a:xfrm>
            <a:off x="6394014" y="2560207"/>
            <a:ext cx="2527898" cy="648456"/>
          </a:xfrm>
          <a:prstGeom prst="rect">
            <a:avLst/>
          </a:prstGeom>
        </p:spPr>
      </p:pic>
      <p:sp>
        <p:nvSpPr>
          <p:cNvPr id="24" name="직사각형 26">
            <a:extLst>
              <a:ext uri="{FF2B5EF4-FFF2-40B4-BE49-F238E27FC236}">
                <a16:creationId xmlns:a16="http://schemas.microsoft.com/office/drawing/2014/main" id="{A8856D8C-22C5-5423-5BA7-5C6647D07619}"/>
              </a:ext>
            </a:extLst>
          </p:cNvPr>
          <p:cNvSpPr/>
          <p:nvPr/>
        </p:nvSpPr>
        <p:spPr>
          <a:xfrm>
            <a:off x="18648343" y="1304455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632920F-89CD-E36A-8C27-15BA4D1813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70" t="-1" r="73143" b="-4080"/>
          <a:stretch/>
        </p:blipFill>
        <p:spPr>
          <a:xfrm>
            <a:off x="6394014" y="3439148"/>
            <a:ext cx="2536715" cy="64845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E11B71-3B00-DEE7-1994-959AA51453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83" r="60720" b="-1258"/>
          <a:stretch/>
        </p:blipFill>
        <p:spPr>
          <a:xfrm>
            <a:off x="6394014" y="4242325"/>
            <a:ext cx="2527898" cy="6484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EEB5B04-73DB-6BFA-834C-8B188C135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64" t="1" r="47719" b="-12906"/>
          <a:stretch/>
        </p:blipFill>
        <p:spPr>
          <a:xfrm>
            <a:off x="6374963" y="5043909"/>
            <a:ext cx="2555766" cy="7015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2753561-69FD-3AAE-82C8-1267A0AA16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81" t="1" r="36615" b="-12049"/>
          <a:stretch/>
        </p:blipFill>
        <p:spPr>
          <a:xfrm>
            <a:off x="6366146" y="5895173"/>
            <a:ext cx="2555766" cy="80992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6E51E7D-5F72-D5BC-5311-992F184660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911" r="24839" b="-7324"/>
          <a:stretch/>
        </p:blipFill>
        <p:spPr>
          <a:xfrm>
            <a:off x="6394014" y="6765677"/>
            <a:ext cx="2527898" cy="75736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546E409-A3D1-C70A-ECAC-B08B2386D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102" t="1" r="12350" b="-2408"/>
          <a:stretch/>
        </p:blipFill>
        <p:spPr>
          <a:xfrm>
            <a:off x="6366146" y="7684935"/>
            <a:ext cx="2527898" cy="64794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4D973F9-F8BE-CBA9-601C-440EF47C79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517" r="-65" b="5623"/>
          <a:stretch/>
        </p:blipFill>
        <p:spPr>
          <a:xfrm>
            <a:off x="6366146" y="8502876"/>
            <a:ext cx="2552790" cy="603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07E1AD-6C5B-831B-7A9F-5F2A4E722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92" y="2557817"/>
            <a:ext cx="5429466" cy="53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79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2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 정보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80602"/>
              </p:ext>
            </p:extLst>
          </p:nvPr>
        </p:nvGraphicFramePr>
        <p:xfrm>
          <a:off x="10710843" y="3205091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상품이미지 </a:t>
                      </a:r>
                      <a:r>
                        <a:rPr lang="en-US" altLang="ko-KR" sz="1700" b="1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b="1"/>
                        <a:t>썸네일</a:t>
                      </a:r>
                      <a:r>
                        <a:rPr lang="en-US" altLang="ko-KR" sz="1700" b="1"/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 등록시 입력받아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저장한 값 렌더링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495943" y="1152055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2A877E4-BD29-0F42-703A-C603DF1AB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379"/>
          <a:stretch/>
        </p:blipFill>
        <p:spPr>
          <a:xfrm>
            <a:off x="850901" y="1849609"/>
            <a:ext cx="4711700" cy="4239586"/>
          </a:xfrm>
          <a:prstGeom prst="rect">
            <a:avLst/>
          </a:prstGeom>
        </p:spPr>
      </p:pic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6">
            <a:extLst>
              <a:ext uri="{FF2B5EF4-FFF2-40B4-BE49-F238E27FC236}">
                <a16:creationId xmlns:a16="http://schemas.microsoft.com/office/drawing/2014/main" id="{A8856D8C-22C5-5423-5BA7-5C6647D07619}"/>
              </a:ext>
            </a:extLst>
          </p:cNvPr>
          <p:cNvSpPr/>
          <p:nvPr/>
        </p:nvSpPr>
        <p:spPr>
          <a:xfrm>
            <a:off x="18648343" y="1304455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E258627-E6CB-59A7-C238-A804F8CCB5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47662" b="-4344"/>
          <a:stretch/>
        </p:blipFill>
        <p:spPr>
          <a:xfrm>
            <a:off x="850901" y="6148636"/>
            <a:ext cx="8059357" cy="16157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C0F69DB-BE9B-C2B3-1166-F5B25FF1CD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500" t="1" b="1074"/>
          <a:stretch/>
        </p:blipFill>
        <p:spPr>
          <a:xfrm>
            <a:off x="855255" y="7855261"/>
            <a:ext cx="7451099" cy="15605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FFBD5C3-65B6-D971-60B4-92D247AF518D}"/>
              </a:ext>
            </a:extLst>
          </p:cNvPr>
          <p:cNvSpPr txBox="1"/>
          <p:nvPr/>
        </p:nvSpPr>
        <p:spPr>
          <a:xfrm>
            <a:off x="5626369" y="1875651"/>
            <a:ext cx="337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상품상세의 썸네일은 </a:t>
            </a:r>
            <a:r>
              <a:rPr lang="en-US" altLang="ko-KR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image_type 400</a:t>
            </a:r>
            <a:endParaRPr lang="ko-KR" altLang="en-US" sz="24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239669-3885-2575-39F0-7E002A6EFDD2}"/>
              </a:ext>
            </a:extLst>
          </p:cNvPr>
          <p:cNvSpPr/>
          <p:nvPr/>
        </p:nvSpPr>
        <p:spPr>
          <a:xfrm>
            <a:off x="1219200" y="6784335"/>
            <a:ext cx="7726919" cy="30300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6877F5-6D22-9B13-DF5A-6FB951110C8F}"/>
              </a:ext>
            </a:extLst>
          </p:cNvPr>
          <p:cNvSpPr/>
          <p:nvPr/>
        </p:nvSpPr>
        <p:spPr>
          <a:xfrm>
            <a:off x="914401" y="8469355"/>
            <a:ext cx="7687602" cy="33174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0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12">
            <a:extLst>
              <a:ext uri="{FF2B5EF4-FFF2-40B4-BE49-F238E27FC236}">
                <a16:creationId xmlns:a16="http://schemas.microsoft.com/office/drawing/2014/main" id="{0E98C811-051D-E546-4A87-8C874E4E52E8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WBS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설계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ED1175B-2113-CCF3-32A2-D94A20F1C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471644"/>
            <a:ext cx="17106900" cy="43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826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F323E0A-022C-6E8E-80D7-9588B4A7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388" y="5889254"/>
            <a:ext cx="3750857" cy="36279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2E7597-D708-EF27-C519-2CBBFE21F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95" y="5977152"/>
            <a:ext cx="3652032" cy="35227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9809437-DB7A-1D56-C14B-F093D4B2E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24" y="1976021"/>
            <a:ext cx="3712680" cy="3701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61C879-F035-1EC4-851B-A16FE6F0E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305" y="1940423"/>
            <a:ext cx="3924522" cy="376849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즉시구매 </a:t>
              </a:r>
              <a:r>
                <a:rPr lang="en-US" altLang="ko-KR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예약구매 선택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216484"/>
              </p:ext>
            </p:extLst>
          </p:nvPr>
        </p:nvGraphicFramePr>
        <p:xfrm>
          <a:off x="10710843" y="3205091"/>
          <a:ext cx="6567350" cy="3181636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즉시구매 </a:t>
                      </a:r>
                      <a:r>
                        <a:rPr lang="en-US" altLang="ko-KR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예약구매 상품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라디오 버튼으로 구매 방법 선택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즉시구매 상품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즉시구매만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8775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예약구매 상품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예약구매만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6325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결제 정보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선택한 구매 방법에 따라 결제정보 렌더링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77577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6">
            <a:extLst>
              <a:ext uri="{FF2B5EF4-FFF2-40B4-BE49-F238E27FC236}">
                <a16:creationId xmlns:a16="http://schemas.microsoft.com/office/drawing/2014/main" id="{A8856D8C-22C5-5423-5BA7-5C6647D07619}"/>
              </a:ext>
            </a:extLst>
          </p:cNvPr>
          <p:cNvSpPr/>
          <p:nvPr/>
        </p:nvSpPr>
        <p:spPr>
          <a:xfrm>
            <a:off x="18648343" y="1304455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9" name="직사각형 26">
            <a:extLst>
              <a:ext uri="{FF2B5EF4-FFF2-40B4-BE49-F238E27FC236}">
                <a16:creationId xmlns:a16="http://schemas.microsoft.com/office/drawing/2014/main" id="{41E105A8-BC53-95D4-09E5-6E62606D4D6B}"/>
              </a:ext>
            </a:extLst>
          </p:cNvPr>
          <p:cNvSpPr/>
          <p:nvPr/>
        </p:nvSpPr>
        <p:spPr>
          <a:xfrm>
            <a:off x="1416620" y="3498806"/>
            <a:ext cx="8083845" cy="42549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40" name="그룹 30">
            <a:extLst>
              <a:ext uri="{FF2B5EF4-FFF2-40B4-BE49-F238E27FC236}">
                <a16:creationId xmlns:a16="http://schemas.microsoft.com/office/drawing/2014/main" id="{8EE95E28-4E42-5A8B-465B-AC34F048C43F}"/>
              </a:ext>
            </a:extLst>
          </p:cNvPr>
          <p:cNvGrpSpPr/>
          <p:nvPr/>
        </p:nvGrpSpPr>
        <p:grpSpPr>
          <a:xfrm>
            <a:off x="9446023" y="3323854"/>
            <a:ext cx="471160" cy="440539"/>
            <a:chOff x="834420" y="1502857"/>
            <a:chExt cx="263335" cy="246221"/>
          </a:xfrm>
        </p:grpSpPr>
        <p:sp>
          <p:nvSpPr>
            <p:cNvPr id="41" name="순서도: 연결자 28">
              <a:extLst>
                <a:ext uri="{FF2B5EF4-FFF2-40B4-BE49-F238E27FC236}">
                  <a16:creationId xmlns:a16="http://schemas.microsoft.com/office/drawing/2014/main" id="{B4E2480A-B995-2203-EC43-8F4A7E2ECB9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0361F278-A412-0954-47A6-7F953A636CB1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51" name="직사각형 26">
            <a:extLst>
              <a:ext uri="{FF2B5EF4-FFF2-40B4-BE49-F238E27FC236}">
                <a16:creationId xmlns:a16="http://schemas.microsoft.com/office/drawing/2014/main" id="{698747F7-BFE9-3E02-7F40-4AFB416BD0A8}"/>
              </a:ext>
            </a:extLst>
          </p:cNvPr>
          <p:cNvSpPr/>
          <p:nvPr/>
        </p:nvSpPr>
        <p:spPr>
          <a:xfrm>
            <a:off x="1492541" y="7421589"/>
            <a:ext cx="3510789" cy="42549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52" name="직사각형 26">
            <a:extLst>
              <a:ext uri="{FF2B5EF4-FFF2-40B4-BE49-F238E27FC236}">
                <a16:creationId xmlns:a16="http://schemas.microsoft.com/office/drawing/2014/main" id="{AF8A3721-6ED2-904A-2976-1D83C950460B}"/>
              </a:ext>
            </a:extLst>
          </p:cNvPr>
          <p:cNvSpPr/>
          <p:nvPr/>
        </p:nvSpPr>
        <p:spPr>
          <a:xfrm>
            <a:off x="5791823" y="7383603"/>
            <a:ext cx="3510789" cy="42549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53" name="그룹 30">
            <a:extLst>
              <a:ext uri="{FF2B5EF4-FFF2-40B4-BE49-F238E27FC236}">
                <a16:creationId xmlns:a16="http://schemas.microsoft.com/office/drawing/2014/main" id="{7FFBBB2C-AAE1-AAE0-8172-CB2D42A5DEDF}"/>
              </a:ext>
            </a:extLst>
          </p:cNvPr>
          <p:cNvGrpSpPr/>
          <p:nvPr/>
        </p:nvGrpSpPr>
        <p:grpSpPr>
          <a:xfrm>
            <a:off x="1053140" y="7180164"/>
            <a:ext cx="471160" cy="440539"/>
            <a:chOff x="834420" y="1502857"/>
            <a:chExt cx="263335" cy="246221"/>
          </a:xfrm>
        </p:grpSpPr>
        <p:sp>
          <p:nvSpPr>
            <p:cNvPr id="54" name="순서도: 연결자 28">
              <a:extLst>
                <a:ext uri="{FF2B5EF4-FFF2-40B4-BE49-F238E27FC236}">
                  <a16:creationId xmlns:a16="http://schemas.microsoft.com/office/drawing/2014/main" id="{A5407603-1A34-D07D-B8F7-F58FED3EE985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5" name="TextBox 29">
              <a:extLst>
                <a:ext uri="{FF2B5EF4-FFF2-40B4-BE49-F238E27FC236}">
                  <a16:creationId xmlns:a16="http://schemas.microsoft.com/office/drawing/2014/main" id="{2E3889B3-A825-E0A8-FED0-5C238964CFA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6" name="그룹 30">
            <a:extLst>
              <a:ext uri="{FF2B5EF4-FFF2-40B4-BE49-F238E27FC236}">
                <a16:creationId xmlns:a16="http://schemas.microsoft.com/office/drawing/2014/main" id="{D674F800-7DF3-C037-5849-ED4B6BC7CE13}"/>
              </a:ext>
            </a:extLst>
          </p:cNvPr>
          <p:cNvGrpSpPr/>
          <p:nvPr/>
        </p:nvGrpSpPr>
        <p:grpSpPr>
          <a:xfrm>
            <a:off x="9297410" y="7163511"/>
            <a:ext cx="471160" cy="440539"/>
            <a:chOff x="834420" y="1502857"/>
            <a:chExt cx="263335" cy="246221"/>
          </a:xfrm>
        </p:grpSpPr>
        <p:sp>
          <p:nvSpPr>
            <p:cNvPr id="57" name="순서도: 연결자 28">
              <a:extLst>
                <a:ext uri="{FF2B5EF4-FFF2-40B4-BE49-F238E27FC236}">
                  <a16:creationId xmlns:a16="http://schemas.microsoft.com/office/drawing/2014/main" id="{08CAE9DA-CE90-97C1-90A2-CB6078FF8CB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8" name="TextBox 29">
              <a:extLst>
                <a:ext uri="{FF2B5EF4-FFF2-40B4-BE49-F238E27FC236}">
                  <a16:creationId xmlns:a16="http://schemas.microsoft.com/office/drawing/2014/main" id="{2A20E374-1BDC-E046-4D69-87ABAD88456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59" name="직사각형 26">
            <a:extLst>
              <a:ext uri="{FF2B5EF4-FFF2-40B4-BE49-F238E27FC236}">
                <a16:creationId xmlns:a16="http://schemas.microsoft.com/office/drawing/2014/main" id="{AA80D8BE-CD45-CFE3-2E23-EDF797A11F9E}"/>
              </a:ext>
            </a:extLst>
          </p:cNvPr>
          <p:cNvSpPr/>
          <p:nvPr/>
        </p:nvSpPr>
        <p:spPr>
          <a:xfrm>
            <a:off x="1543315" y="8267700"/>
            <a:ext cx="7800800" cy="113030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0" name="그룹 30">
            <a:extLst>
              <a:ext uri="{FF2B5EF4-FFF2-40B4-BE49-F238E27FC236}">
                <a16:creationId xmlns:a16="http://schemas.microsoft.com/office/drawing/2014/main" id="{DB97835D-D4B6-B5CA-039E-1BA416DDFA73}"/>
              </a:ext>
            </a:extLst>
          </p:cNvPr>
          <p:cNvGrpSpPr/>
          <p:nvPr/>
        </p:nvGrpSpPr>
        <p:grpSpPr>
          <a:xfrm>
            <a:off x="9315883" y="8045957"/>
            <a:ext cx="471160" cy="440539"/>
            <a:chOff x="834420" y="1502857"/>
            <a:chExt cx="263335" cy="246221"/>
          </a:xfrm>
        </p:grpSpPr>
        <p:sp>
          <p:nvSpPr>
            <p:cNvPr id="61" name="순서도: 연결자 28">
              <a:extLst>
                <a:ext uri="{FF2B5EF4-FFF2-40B4-BE49-F238E27FC236}">
                  <a16:creationId xmlns:a16="http://schemas.microsoft.com/office/drawing/2014/main" id="{EE64E7B3-14BF-68E3-EE37-272FC956FC7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31CD6AAA-3B00-7DBA-6B50-66FA3B30C5E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0051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DB405EC8-A003-0F49-67B3-261A3E029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75"/>
          <a:stretch/>
        </p:blipFill>
        <p:spPr>
          <a:xfrm>
            <a:off x="5391441" y="6038472"/>
            <a:ext cx="4519655" cy="349472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91058DB-4DA6-FC40-7D85-952D084B0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99"/>
          <a:stretch/>
        </p:blipFill>
        <p:spPr>
          <a:xfrm>
            <a:off x="311965" y="6210300"/>
            <a:ext cx="4496459" cy="3238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270D7DD-4244-7B7D-F9A6-31CC17440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93"/>
          <a:stretch/>
        </p:blipFill>
        <p:spPr>
          <a:xfrm>
            <a:off x="5391442" y="2306397"/>
            <a:ext cx="4644566" cy="34947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9E06F8-0B6D-3C17-D9CF-0976CA4E1D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99"/>
          <a:stretch/>
        </p:blipFill>
        <p:spPr>
          <a:xfrm>
            <a:off x="315205" y="2385703"/>
            <a:ext cx="4496458" cy="341957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4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수량 선택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630959"/>
              </p:ext>
            </p:extLst>
          </p:nvPr>
        </p:nvGraphicFramePr>
        <p:xfrm>
          <a:off x="10710843" y="3205091"/>
          <a:ext cx="6567350" cy="3344125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수량 선택 최소값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최소구매 수량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수량 선택 최대값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남은 수량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8775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 </a:t>
                      </a:r>
                      <a:r>
                        <a:rPr lang="en-US" altLang="ko-KR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남은 수량 이상 수량 선택 시 알림 메시지 표시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6325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오류 방지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엔터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포커스아웃 시 수량을 최소구매수량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남은수량으로 세팅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77577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24" name="직사각형 26">
            <a:extLst>
              <a:ext uri="{FF2B5EF4-FFF2-40B4-BE49-F238E27FC236}">
                <a16:creationId xmlns:a16="http://schemas.microsoft.com/office/drawing/2014/main" id="{A8856D8C-22C5-5423-5BA7-5C6647D07619}"/>
              </a:ext>
            </a:extLst>
          </p:cNvPr>
          <p:cNvSpPr/>
          <p:nvPr/>
        </p:nvSpPr>
        <p:spPr>
          <a:xfrm>
            <a:off x="18648343" y="1304455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80FE56-C704-5079-AB9E-19F6ED493648}"/>
              </a:ext>
            </a:extLst>
          </p:cNvPr>
          <p:cNvSpPr txBox="1"/>
          <p:nvPr/>
        </p:nvSpPr>
        <p:spPr>
          <a:xfrm>
            <a:off x="4666897" y="4263415"/>
            <a:ext cx="10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엔터</a:t>
            </a:r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포커스 아웃</a:t>
            </a:r>
          </a:p>
        </p:txBody>
      </p:sp>
      <p:sp>
        <p:nvSpPr>
          <p:cNvPr id="43" name="직사각형 26">
            <a:extLst>
              <a:ext uri="{FF2B5EF4-FFF2-40B4-BE49-F238E27FC236}">
                <a16:creationId xmlns:a16="http://schemas.microsoft.com/office/drawing/2014/main" id="{F702EC16-766A-FF36-935A-63FCB4F44565}"/>
              </a:ext>
            </a:extLst>
          </p:cNvPr>
          <p:cNvSpPr/>
          <p:nvPr/>
        </p:nvSpPr>
        <p:spPr>
          <a:xfrm>
            <a:off x="7861512" y="3694252"/>
            <a:ext cx="1892088" cy="42122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4" name="직사각형 26">
            <a:extLst>
              <a:ext uri="{FF2B5EF4-FFF2-40B4-BE49-F238E27FC236}">
                <a16:creationId xmlns:a16="http://schemas.microsoft.com/office/drawing/2014/main" id="{AD722B32-C10B-9CAA-0618-EB8E47A88780}"/>
              </a:ext>
            </a:extLst>
          </p:cNvPr>
          <p:cNvSpPr/>
          <p:nvPr/>
        </p:nvSpPr>
        <p:spPr>
          <a:xfrm>
            <a:off x="2653586" y="3694251"/>
            <a:ext cx="1892088" cy="4273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46" name="그룹 30">
            <a:extLst>
              <a:ext uri="{FF2B5EF4-FFF2-40B4-BE49-F238E27FC236}">
                <a16:creationId xmlns:a16="http://schemas.microsoft.com/office/drawing/2014/main" id="{1BA3500F-9B39-5AA5-2E28-BB1F4EA4081B}"/>
              </a:ext>
            </a:extLst>
          </p:cNvPr>
          <p:cNvGrpSpPr/>
          <p:nvPr/>
        </p:nvGrpSpPr>
        <p:grpSpPr>
          <a:xfrm>
            <a:off x="9439925" y="3300551"/>
            <a:ext cx="471160" cy="440539"/>
            <a:chOff x="834420" y="1502857"/>
            <a:chExt cx="263335" cy="246221"/>
          </a:xfrm>
        </p:grpSpPr>
        <p:sp>
          <p:nvSpPr>
            <p:cNvPr id="63" name="순서도: 연결자 28">
              <a:extLst>
                <a:ext uri="{FF2B5EF4-FFF2-40B4-BE49-F238E27FC236}">
                  <a16:creationId xmlns:a16="http://schemas.microsoft.com/office/drawing/2014/main" id="{D98F6C7A-E53C-D80E-83E4-7AEF9C643B2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4" name="TextBox 29">
              <a:extLst>
                <a:ext uri="{FF2B5EF4-FFF2-40B4-BE49-F238E27FC236}">
                  <a16:creationId xmlns:a16="http://schemas.microsoft.com/office/drawing/2014/main" id="{3BA9ADC8-EE5A-1DCE-AC3A-362A12BF43E0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grpSp>
        <p:nvGrpSpPr>
          <p:cNvPr id="65" name="그룹 30">
            <a:extLst>
              <a:ext uri="{FF2B5EF4-FFF2-40B4-BE49-F238E27FC236}">
                <a16:creationId xmlns:a16="http://schemas.microsoft.com/office/drawing/2014/main" id="{48498127-979B-61F8-5CE0-02371D9B0FAE}"/>
              </a:ext>
            </a:extLst>
          </p:cNvPr>
          <p:cNvGrpSpPr/>
          <p:nvPr/>
        </p:nvGrpSpPr>
        <p:grpSpPr>
          <a:xfrm>
            <a:off x="5210358" y="4965539"/>
            <a:ext cx="471160" cy="440539"/>
            <a:chOff x="834420" y="1502857"/>
            <a:chExt cx="263335" cy="246221"/>
          </a:xfrm>
        </p:grpSpPr>
        <p:sp>
          <p:nvSpPr>
            <p:cNvPr id="66" name="순서도: 연결자 28">
              <a:extLst>
                <a:ext uri="{FF2B5EF4-FFF2-40B4-BE49-F238E27FC236}">
                  <a16:creationId xmlns:a16="http://schemas.microsoft.com/office/drawing/2014/main" id="{649A9E31-FB98-0B87-D843-B7D2C1316752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67" name="TextBox 29">
              <a:extLst>
                <a:ext uri="{FF2B5EF4-FFF2-40B4-BE49-F238E27FC236}">
                  <a16:creationId xmlns:a16="http://schemas.microsoft.com/office/drawing/2014/main" id="{E275D8AD-B77E-8438-512D-EBA61C81E1C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76" name="직사각형 26">
            <a:extLst>
              <a:ext uri="{FF2B5EF4-FFF2-40B4-BE49-F238E27FC236}">
                <a16:creationId xmlns:a16="http://schemas.microsoft.com/office/drawing/2014/main" id="{A58D3DBE-A5DB-0815-A8C3-3C5B684A09D3}"/>
              </a:ext>
            </a:extLst>
          </p:cNvPr>
          <p:cNvSpPr/>
          <p:nvPr/>
        </p:nvSpPr>
        <p:spPr>
          <a:xfrm>
            <a:off x="2743199" y="7475219"/>
            <a:ext cx="1774061" cy="41148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4" name="직사각형 26">
            <a:extLst>
              <a:ext uri="{FF2B5EF4-FFF2-40B4-BE49-F238E27FC236}">
                <a16:creationId xmlns:a16="http://schemas.microsoft.com/office/drawing/2014/main" id="{11E5FCB0-AD17-39FC-8921-E25F633C5F9D}"/>
              </a:ext>
            </a:extLst>
          </p:cNvPr>
          <p:cNvSpPr/>
          <p:nvPr/>
        </p:nvSpPr>
        <p:spPr>
          <a:xfrm>
            <a:off x="7829874" y="7439909"/>
            <a:ext cx="1774061" cy="40378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85" name="그룹 30">
            <a:extLst>
              <a:ext uri="{FF2B5EF4-FFF2-40B4-BE49-F238E27FC236}">
                <a16:creationId xmlns:a16="http://schemas.microsoft.com/office/drawing/2014/main" id="{7529AFD8-F950-0E3C-7677-0FB88742FC80}"/>
              </a:ext>
            </a:extLst>
          </p:cNvPr>
          <p:cNvGrpSpPr/>
          <p:nvPr/>
        </p:nvGrpSpPr>
        <p:grpSpPr>
          <a:xfrm>
            <a:off x="9431150" y="7028429"/>
            <a:ext cx="471160" cy="440539"/>
            <a:chOff x="834420" y="1502857"/>
            <a:chExt cx="263335" cy="246221"/>
          </a:xfrm>
        </p:grpSpPr>
        <p:sp>
          <p:nvSpPr>
            <p:cNvPr id="86" name="순서도: 연결자 28">
              <a:extLst>
                <a:ext uri="{FF2B5EF4-FFF2-40B4-BE49-F238E27FC236}">
                  <a16:creationId xmlns:a16="http://schemas.microsoft.com/office/drawing/2014/main" id="{096CA656-BC33-C50F-7F43-9CB8792B9F6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7" name="TextBox 29">
              <a:extLst>
                <a:ext uri="{FF2B5EF4-FFF2-40B4-BE49-F238E27FC236}">
                  <a16:creationId xmlns:a16="http://schemas.microsoft.com/office/drawing/2014/main" id="{6816FF10-5384-37E3-1772-7459F3BFE57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88" name="그룹 30">
            <a:extLst>
              <a:ext uri="{FF2B5EF4-FFF2-40B4-BE49-F238E27FC236}">
                <a16:creationId xmlns:a16="http://schemas.microsoft.com/office/drawing/2014/main" id="{7318A930-13E3-A343-D340-FF9E0A12236E}"/>
              </a:ext>
            </a:extLst>
          </p:cNvPr>
          <p:cNvGrpSpPr/>
          <p:nvPr/>
        </p:nvGrpSpPr>
        <p:grpSpPr>
          <a:xfrm>
            <a:off x="5174010" y="7192640"/>
            <a:ext cx="471160" cy="440539"/>
            <a:chOff x="834420" y="1502857"/>
            <a:chExt cx="263335" cy="246221"/>
          </a:xfrm>
        </p:grpSpPr>
        <p:sp>
          <p:nvSpPr>
            <p:cNvPr id="89" name="순서도: 연결자 28">
              <a:extLst>
                <a:ext uri="{FF2B5EF4-FFF2-40B4-BE49-F238E27FC236}">
                  <a16:creationId xmlns:a16="http://schemas.microsoft.com/office/drawing/2014/main" id="{14D16548-0C78-C636-E8BB-2BC1BD2110F2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90" name="TextBox 29">
              <a:extLst>
                <a:ext uri="{FF2B5EF4-FFF2-40B4-BE49-F238E27FC236}">
                  <a16:creationId xmlns:a16="http://schemas.microsoft.com/office/drawing/2014/main" id="{AB163192-EE98-04EC-E7DC-C4A70F71A1F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63FCA18-86DA-F0DA-BE10-F5A3D468BE3B}"/>
              </a:ext>
            </a:extLst>
          </p:cNvPr>
          <p:cNvSpPr/>
          <p:nvPr/>
        </p:nvSpPr>
        <p:spPr>
          <a:xfrm>
            <a:off x="3048000" y="7906555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91" name="그룹 30">
            <a:extLst>
              <a:ext uri="{FF2B5EF4-FFF2-40B4-BE49-F238E27FC236}">
                <a16:creationId xmlns:a16="http://schemas.microsoft.com/office/drawing/2014/main" id="{A65123CB-23C0-2F58-8914-FB76CCA89361}"/>
              </a:ext>
            </a:extLst>
          </p:cNvPr>
          <p:cNvGrpSpPr/>
          <p:nvPr/>
        </p:nvGrpSpPr>
        <p:grpSpPr>
          <a:xfrm>
            <a:off x="4440660" y="7913999"/>
            <a:ext cx="471171" cy="411481"/>
            <a:chOff x="834420" y="1502857"/>
            <a:chExt cx="263341" cy="229980"/>
          </a:xfrm>
        </p:grpSpPr>
        <p:sp>
          <p:nvSpPr>
            <p:cNvPr id="92" name="순서도: 연결자 28">
              <a:extLst>
                <a:ext uri="{FF2B5EF4-FFF2-40B4-BE49-F238E27FC236}">
                  <a16:creationId xmlns:a16="http://schemas.microsoft.com/office/drawing/2014/main" id="{3A1CC640-433B-59F0-D642-87C52946032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93" name="TextBox 29">
              <a:extLst>
                <a:ext uri="{FF2B5EF4-FFF2-40B4-BE49-F238E27FC236}">
                  <a16:creationId xmlns:a16="http://schemas.microsoft.com/office/drawing/2014/main" id="{F95C4617-10FC-7E77-C9BE-BFE73D3F704C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95" name="직선 화살표 연결선 25">
            <a:extLst>
              <a:ext uri="{FF2B5EF4-FFF2-40B4-BE49-F238E27FC236}">
                <a16:creationId xmlns:a16="http://schemas.microsoft.com/office/drawing/2014/main" id="{5866721E-7312-5208-3D28-F01FE8082A78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25">
            <a:extLst>
              <a:ext uri="{FF2B5EF4-FFF2-40B4-BE49-F238E27FC236}">
                <a16:creationId xmlns:a16="http://schemas.microsoft.com/office/drawing/2014/main" id="{B86BC8AD-9DC6-2CF8-A3B7-671F9B163739}"/>
              </a:ext>
            </a:extLst>
          </p:cNvPr>
          <p:cNvCxnSpPr>
            <a:cxnSpLocks/>
          </p:cNvCxnSpPr>
          <p:nvPr/>
        </p:nvCxnSpPr>
        <p:spPr>
          <a:xfrm flipH="1">
            <a:off x="4683647" y="4076915"/>
            <a:ext cx="762291" cy="4539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25">
            <a:extLst>
              <a:ext uri="{FF2B5EF4-FFF2-40B4-BE49-F238E27FC236}">
                <a16:creationId xmlns:a16="http://schemas.microsoft.com/office/drawing/2014/main" id="{EC8B27BE-B90C-FE1D-004D-A59396F27E5B}"/>
              </a:ext>
            </a:extLst>
          </p:cNvPr>
          <p:cNvCxnSpPr>
            <a:cxnSpLocks/>
          </p:cNvCxnSpPr>
          <p:nvPr/>
        </p:nvCxnSpPr>
        <p:spPr>
          <a:xfrm flipH="1">
            <a:off x="4687368" y="7814363"/>
            <a:ext cx="769587" cy="10735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7406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구매하기 </a:t>
              </a:r>
              <a:r>
                <a:rPr lang="en-US" altLang="ko-KR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예약하기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3181EC6F-BD89-D968-64B4-C043332C7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31078"/>
              </p:ext>
            </p:extLst>
          </p:nvPr>
        </p:nvGraphicFramePr>
        <p:xfrm>
          <a:off x="10710843" y="3205091"/>
          <a:ext cx="6567350" cy="346957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구매하기 </a:t>
                      </a:r>
                      <a:r>
                        <a:rPr lang="en-US" altLang="ko-KR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예약하기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선택한 구매 방법에 따라 구매하기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예약하기 버튼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렌더링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구매하기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총 금액을 결제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오전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 이전 결제 시 당일 출하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오전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 이후 결제 시 익일 출하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28775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예약하기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예약금액을 결제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예약금 비율은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50%</a:t>
                      </a: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판매종료일자 익일 출하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63250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6">
            <a:extLst>
              <a:ext uri="{FF2B5EF4-FFF2-40B4-BE49-F238E27FC236}">
                <a16:creationId xmlns:a16="http://schemas.microsoft.com/office/drawing/2014/main" id="{A8856D8C-22C5-5423-5BA7-5C6647D07619}"/>
              </a:ext>
            </a:extLst>
          </p:cNvPr>
          <p:cNvSpPr/>
          <p:nvPr/>
        </p:nvSpPr>
        <p:spPr>
          <a:xfrm>
            <a:off x="18648343" y="1304455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D18EB-7F84-D11B-6B70-DCA58FF70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309" t="8256" r="2046" b="7412"/>
          <a:stretch/>
        </p:blipFill>
        <p:spPr>
          <a:xfrm>
            <a:off x="1388317" y="2083283"/>
            <a:ext cx="3933916" cy="3640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AEB333-5AE9-5637-61E4-DBFBAFEF47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673" t="8849" r="1805" b="6761"/>
          <a:stretch/>
        </p:blipFill>
        <p:spPr>
          <a:xfrm>
            <a:off x="5593970" y="2083283"/>
            <a:ext cx="3924523" cy="3640329"/>
          </a:xfrm>
          <a:prstGeom prst="rect">
            <a:avLst/>
          </a:prstGeom>
        </p:spPr>
      </p:pic>
      <p:sp>
        <p:nvSpPr>
          <p:cNvPr id="23" name="직사각형 26">
            <a:extLst>
              <a:ext uri="{FF2B5EF4-FFF2-40B4-BE49-F238E27FC236}">
                <a16:creationId xmlns:a16="http://schemas.microsoft.com/office/drawing/2014/main" id="{88BE9C2E-8B62-3686-3A88-CF8E142FA2B6}"/>
              </a:ext>
            </a:extLst>
          </p:cNvPr>
          <p:cNvSpPr/>
          <p:nvPr/>
        </p:nvSpPr>
        <p:spPr>
          <a:xfrm>
            <a:off x="1416620" y="3498806"/>
            <a:ext cx="8083845" cy="42549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5" name="그룹 30">
            <a:extLst>
              <a:ext uri="{FF2B5EF4-FFF2-40B4-BE49-F238E27FC236}">
                <a16:creationId xmlns:a16="http://schemas.microsoft.com/office/drawing/2014/main" id="{27BADE31-425B-1378-3018-8E51B82C0A04}"/>
              </a:ext>
            </a:extLst>
          </p:cNvPr>
          <p:cNvGrpSpPr/>
          <p:nvPr/>
        </p:nvGrpSpPr>
        <p:grpSpPr>
          <a:xfrm>
            <a:off x="9446023" y="3323854"/>
            <a:ext cx="471160" cy="440539"/>
            <a:chOff x="834420" y="1502857"/>
            <a:chExt cx="263335" cy="246221"/>
          </a:xfrm>
        </p:grpSpPr>
        <p:sp>
          <p:nvSpPr>
            <p:cNvPr id="28" name="순서도: 연결자 28">
              <a:extLst>
                <a:ext uri="{FF2B5EF4-FFF2-40B4-BE49-F238E27FC236}">
                  <a16:creationId xmlns:a16="http://schemas.microsoft.com/office/drawing/2014/main" id="{A3E59534-44F9-A3E3-F773-F5B4B512663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6" name="TextBox 29">
              <a:extLst>
                <a:ext uri="{FF2B5EF4-FFF2-40B4-BE49-F238E27FC236}">
                  <a16:creationId xmlns:a16="http://schemas.microsoft.com/office/drawing/2014/main" id="{13643325-62EC-02F0-153E-F9ACF385BEB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8726D7CD-ED9C-91BA-7A97-AC0EB921AC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0"/>
          <a:stretch/>
        </p:blipFill>
        <p:spPr>
          <a:xfrm>
            <a:off x="437194" y="5783938"/>
            <a:ext cx="5021348" cy="362949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968A1FD-33FE-D6E7-AFC0-A531E2244A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32"/>
          <a:stretch/>
        </p:blipFill>
        <p:spPr>
          <a:xfrm>
            <a:off x="5449068" y="5803471"/>
            <a:ext cx="5021348" cy="3634387"/>
          </a:xfrm>
          <a:prstGeom prst="rect">
            <a:avLst/>
          </a:prstGeom>
        </p:spPr>
      </p:pic>
      <p:sp>
        <p:nvSpPr>
          <p:cNvPr id="42" name="직사각형 26">
            <a:extLst>
              <a:ext uri="{FF2B5EF4-FFF2-40B4-BE49-F238E27FC236}">
                <a16:creationId xmlns:a16="http://schemas.microsoft.com/office/drawing/2014/main" id="{7EE3FC87-2AEB-F6D0-5BE6-D2FE85F3F550}"/>
              </a:ext>
            </a:extLst>
          </p:cNvPr>
          <p:cNvSpPr/>
          <p:nvPr/>
        </p:nvSpPr>
        <p:spPr>
          <a:xfrm>
            <a:off x="7969216" y="6433352"/>
            <a:ext cx="895442" cy="52949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5" name="직사각형 26">
            <a:extLst>
              <a:ext uri="{FF2B5EF4-FFF2-40B4-BE49-F238E27FC236}">
                <a16:creationId xmlns:a16="http://schemas.microsoft.com/office/drawing/2014/main" id="{8CEE4B19-33EB-6CC4-8CBE-5077B6D0DAC6}"/>
              </a:ext>
            </a:extLst>
          </p:cNvPr>
          <p:cNvSpPr/>
          <p:nvPr/>
        </p:nvSpPr>
        <p:spPr>
          <a:xfrm>
            <a:off x="2947868" y="6433352"/>
            <a:ext cx="895442" cy="52949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53" name="그룹 30">
            <a:extLst>
              <a:ext uri="{FF2B5EF4-FFF2-40B4-BE49-F238E27FC236}">
                <a16:creationId xmlns:a16="http://schemas.microsoft.com/office/drawing/2014/main" id="{4EA3B31E-0AAF-8F02-F909-0B6DBD4892B2}"/>
              </a:ext>
            </a:extLst>
          </p:cNvPr>
          <p:cNvGrpSpPr/>
          <p:nvPr/>
        </p:nvGrpSpPr>
        <p:grpSpPr>
          <a:xfrm>
            <a:off x="3894036" y="6189485"/>
            <a:ext cx="471160" cy="440539"/>
            <a:chOff x="834420" y="1502857"/>
            <a:chExt cx="263335" cy="246221"/>
          </a:xfrm>
        </p:grpSpPr>
        <p:sp>
          <p:nvSpPr>
            <p:cNvPr id="54" name="순서도: 연결자 28">
              <a:extLst>
                <a:ext uri="{FF2B5EF4-FFF2-40B4-BE49-F238E27FC236}">
                  <a16:creationId xmlns:a16="http://schemas.microsoft.com/office/drawing/2014/main" id="{F69911CF-1400-2A79-DE44-9B455923458A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5" name="TextBox 29">
              <a:extLst>
                <a:ext uri="{FF2B5EF4-FFF2-40B4-BE49-F238E27FC236}">
                  <a16:creationId xmlns:a16="http://schemas.microsoft.com/office/drawing/2014/main" id="{CD955847-AAF4-005A-2D4B-69BE43153024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6" name="그룹 30">
            <a:extLst>
              <a:ext uri="{FF2B5EF4-FFF2-40B4-BE49-F238E27FC236}">
                <a16:creationId xmlns:a16="http://schemas.microsoft.com/office/drawing/2014/main" id="{417B8FE1-DE56-7C1C-F63A-921CCE7AD377}"/>
              </a:ext>
            </a:extLst>
          </p:cNvPr>
          <p:cNvGrpSpPr/>
          <p:nvPr/>
        </p:nvGrpSpPr>
        <p:grpSpPr>
          <a:xfrm>
            <a:off x="8836502" y="6147284"/>
            <a:ext cx="471160" cy="440539"/>
            <a:chOff x="834420" y="1502857"/>
            <a:chExt cx="263335" cy="246221"/>
          </a:xfrm>
        </p:grpSpPr>
        <p:sp>
          <p:nvSpPr>
            <p:cNvPr id="57" name="순서도: 연결자 28">
              <a:extLst>
                <a:ext uri="{FF2B5EF4-FFF2-40B4-BE49-F238E27FC236}">
                  <a16:creationId xmlns:a16="http://schemas.microsoft.com/office/drawing/2014/main" id="{8A1EF78C-6BE7-1DF1-0CD3-0F186CAB5CC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8" name="TextBox 29">
              <a:extLst>
                <a:ext uri="{FF2B5EF4-FFF2-40B4-BE49-F238E27FC236}">
                  <a16:creationId xmlns:a16="http://schemas.microsoft.com/office/drawing/2014/main" id="{8991C882-BB27-3CCB-CC32-42C04FD032E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59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구매하기 </a:t>
              </a:r>
              <a:r>
                <a:rPr lang="en-US" altLang="ko-KR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예약하기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6">
            <a:extLst>
              <a:ext uri="{FF2B5EF4-FFF2-40B4-BE49-F238E27FC236}">
                <a16:creationId xmlns:a16="http://schemas.microsoft.com/office/drawing/2014/main" id="{A8856D8C-22C5-5423-5BA7-5C6647D07619}"/>
              </a:ext>
            </a:extLst>
          </p:cNvPr>
          <p:cNvSpPr/>
          <p:nvPr/>
        </p:nvSpPr>
        <p:spPr>
          <a:xfrm>
            <a:off x="18648343" y="1304455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7682A2-3F93-EE80-61E2-DE0157BF85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4" t="963" r="1237" b="1098"/>
          <a:stretch/>
        </p:blipFill>
        <p:spPr>
          <a:xfrm>
            <a:off x="812800" y="1949948"/>
            <a:ext cx="4064000" cy="407068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4B3217C-C596-A085-DEC0-5C0A3D676D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1" r="-1"/>
          <a:stretch/>
        </p:blipFill>
        <p:spPr>
          <a:xfrm>
            <a:off x="5380277" y="1949947"/>
            <a:ext cx="3153596" cy="45795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F595E6C-1A5C-789E-1386-785F3AE9AD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250"/>
          <a:stretch/>
        </p:blipFill>
        <p:spPr>
          <a:xfrm>
            <a:off x="4053185" y="6099529"/>
            <a:ext cx="6005609" cy="3374501"/>
          </a:xfrm>
          <a:prstGeom prst="rect">
            <a:avLst/>
          </a:prstGeom>
        </p:spPr>
      </p:pic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096833"/>
              </p:ext>
            </p:extLst>
          </p:nvPr>
        </p:nvGraphicFramePr>
        <p:xfrm>
          <a:off x="10710843" y="3205091"/>
          <a:ext cx="6567350" cy="2349191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선택한 결제수단으로 결제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 b="1">
                          <a:latin typeface="맑은 고딕" panose="020B0503020000020004" pitchFamily="50" charset="-127"/>
                        </a:rPr>
                        <a:t>4-2</a:t>
                      </a:r>
                      <a:endParaRPr lang="ko-KR" altLang="en-US" sz="2200" b="1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>
                          <a:latin typeface="맑은 고딕" panose="020B0503020000020004" pitchFamily="50" charset="-127"/>
                        </a:rPr>
                        <a:t>결제 모달</a:t>
                      </a:r>
                      <a:endParaRPr lang="en-US" altLang="ko-KR" sz="1700" b="1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/>
                        <a:t>결제 모달로는 토스 페이먼츠 </a:t>
                      </a:r>
                      <a:r>
                        <a:rPr lang="en-US" altLang="ko-KR" sz="1700" b="0"/>
                        <a:t>API</a:t>
                      </a:r>
                      <a:r>
                        <a:rPr lang="ko-KR" altLang="en-US" sz="1700" b="0"/>
                        <a:t>를 사용하였고</a:t>
                      </a:r>
                      <a:r>
                        <a:rPr lang="en-US" altLang="ko-KR" sz="1700" b="0"/>
                        <a:t>, </a:t>
                      </a:r>
                      <a:r>
                        <a:rPr lang="ko-KR" altLang="en-US" sz="1700" b="0"/>
                        <a:t>현재는 테스트 클라이언트 키를 사용하여서 실제 결제는 되지 않는 모델입니다</a:t>
                      </a:r>
                      <a:r>
                        <a:rPr lang="en-US" altLang="ko-KR" sz="1700" b="0"/>
                        <a:t>.</a:t>
                      </a:r>
                    </a:p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694585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BF0779DE-0E9D-8F87-472D-2D2B5DB77BA9}"/>
              </a:ext>
            </a:extLst>
          </p:cNvPr>
          <p:cNvGrpSpPr/>
          <p:nvPr/>
        </p:nvGrpSpPr>
        <p:grpSpPr>
          <a:xfrm>
            <a:off x="1079492" y="6092359"/>
            <a:ext cx="2634372" cy="3363612"/>
            <a:chOff x="6521787" y="76200"/>
            <a:chExt cx="5241251" cy="879814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F5D08FC-FC4D-CE3C-30EE-7022D7C22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40" b="28519"/>
            <a:stretch/>
          </p:blipFill>
          <p:spPr>
            <a:xfrm>
              <a:off x="6524962" y="76200"/>
              <a:ext cx="5238076" cy="72771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FFD1C95-441C-FA9A-6223-135F0B81A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4867"/>
            <a:stretch/>
          </p:blipFill>
          <p:spPr>
            <a:xfrm>
              <a:off x="6521787" y="7317605"/>
              <a:ext cx="5238076" cy="155673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A13A5E-CC7F-A8A7-B85F-76F70EC89F52}"/>
              </a:ext>
            </a:extLst>
          </p:cNvPr>
          <p:cNvSpPr txBox="1"/>
          <p:nvPr/>
        </p:nvSpPr>
        <p:spPr>
          <a:xfrm>
            <a:off x="105136" y="6089195"/>
            <a:ext cx="1000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휴대폰</a:t>
            </a:r>
            <a:endParaRPr lang="en-US" altLang="ko-KR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</a:t>
            </a:r>
          </a:p>
        </p:txBody>
      </p:sp>
      <p:cxnSp>
        <p:nvCxnSpPr>
          <p:cNvPr id="62" name="직선 화살표 연결선 25">
            <a:extLst>
              <a:ext uri="{FF2B5EF4-FFF2-40B4-BE49-F238E27FC236}">
                <a16:creationId xmlns:a16="http://schemas.microsoft.com/office/drawing/2014/main" id="{CEA851C1-3FDD-AE76-BF9B-EABDC1933C56}"/>
              </a:ext>
            </a:extLst>
          </p:cNvPr>
          <p:cNvCxnSpPr>
            <a:cxnSpLocks/>
          </p:cNvCxnSpPr>
          <p:nvPr/>
        </p:nvCxnSpPr>
        <p:spPr>
          <a:xfrm flipH="1">
            <a:off x="3200400" y="4672307"/>
            <a:ext cx="2004420" cy="1147413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25">
            <a:extLst>
              <a:ext uri="{FF2B5EF4-FFF2-40B4-BE49-F238E27FC236}">
                <a16:creationId xmlns:a16="http://schemas.microsoft.com/office/drawing/2014/main" id="{EDC4628E-E147-A55B-89A0-AAB048EA988E}"/>
              </a:ext>
            </a:extLst>
          </p:cNvPr>
          <p:cNvCxnSpPr>
            <a:cxnSpLocks/>
          </p:cNvCxnSpPr>
          <p:nvPr/>
        </p:nvCxnSpPr>
        <p:spPr>
          <a:xfrm flipV="1">
            <a:off x="3276600" y="5458666"/>
            <a:ext cx="3043153" cy="984472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25">
            <a:extLst>
              <a:ext uri="{FF2B5EF4-FFF2-40B4-BE49-F238E27FC236}">
                <a16:creationId xmlns:a16="http://schemas.microsoft.com/office/drawing/2014/main" id="{EECAF7F5-81E5-81E5-C353-F1B1B2AF09AB}"/>
              </a:ext>
            </a:extLst>
          </p:cNvPr>
          <p:cNvCxnSpPr>
            <a:cxnSpLocks/>
          </p:cNvCxnSpPr>
          <p:nvPr/>
        </p:nvCxnSpPr>
        <p:spPr>
          <a:xfrm flipH="1">
            <a:off x="3493047" y="6744056"/>
            <a:ext cx="5696382" cy="2290479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54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E02F8-CB72-00EE-1447-577AD587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6D9706E-051C-23DA-E2B1-18DED584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3655A34A-550A-D77B-B7B9-D6CD12AB640E}"/>
              </a:ext>
            </a:extLst>
          </p:cNvPr>
          <p:cNvGrpSpPr/>
          <p:nvPr/>
        </p:nvGrpSpPr>
        <p:grpSpPr>
          <a:xfrm>
            <a:off x="10107920" y="1726941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05C584C5-894A-D203-5D26-A1E4B463D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0B1A717-7DBD-B354-7B1F-4C506AA78B26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2B138631-F90D-1725-A5EF-5F870F687717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결제 페이지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D9E39CC1-1FE5-2B7A-7E8A-76513141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40005"/>
              </p:ext>
            </p:extLst>
          </p:nvPr>
        </p:nvGraphicFramePr>
        <p:xfrm>
          <a:off x="10710843" y="3180712"/>
          <a:ext cx="6567350" cy="96570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4-3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dirty="0">
                          <a:latin typeface="맑은 고딕" panose="020B0503020000020004" pitchFamily="50" charset="-127"/>
                        </a:rPr>
                        <a:t>결제 확인</a:t>
                      </a:r>
                      <a:endParaRPr lang="en-US" altLang="ko-KR" sz="1700" b="1" dirty="0">
                        <a:latin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dirty="0"/>
                        <a:t>결제가 정상적으로 이루어졌다면 각각의 테이블에 값이 정확히 들어가는 것을 확인</a:t>
                      </a:r>
                      <a:endParaRPr lang="en-US" altLang="ko-KR" sz="1700" b="0" dirty="0"/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4184F77-04BE-F047-9E12-06F481F640FB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DB0C35D-9CC2-3109-BF07-19DBAA72D71A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567EF8F1-9F51-254B-7F1D-D923BE8C09E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1EEA71CC-A4CA-57BA-3EA1-9399C985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ED51249E-4E75-B3BB-FAA0-EEEBE540FC62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022A890-85FE-E0C3-89A5-B52337B7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80" y="2019509"/>
            <a:ext cx="9268799" cy="2959359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1BD299BC-7E15-AE5B-768B-14B8FCD892AF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C92DB-6B38-904C-5CF9-4892774E8DAC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71137F-6FE9-3502-F773-59033DCD8050}"/>
              </a:ext>
            </a:extLst>
          </p:cNvPr>
          <p:cNvSpPr/>
          <p:nvPr/>
        </p:nvSpPr>
        <p:spPr>
          <a:xfrm>
            <a:off x="5029200" y="4716756"/>
            <a:ext cx="3886200" cy="22507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4508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구매하기 </a:t>
              </a:r>
              <a:r>
                <a:rPr lang="en-US" altLang="ko-KR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예약하기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6">
            <a:extLst>
              <a:ext uri="{FF2B5EF4-FFF2-40B4-BE49-F238E27FC236}">
                <a16:creationId xmlns:a16="http://schemas.microsoft.com/office/drawing/2014/main" id="{A8856D8C-22C5-5423-5BA7-5C6647D07619}"/>
              </a:ext>
            </a:extLst>
          </p:cNvPr>
          <p:cNvSpPr/>
          <p:nvPr/>
        </p:nvSpPr>
        <p:spPr>
          <a:xfrm>
            <a:off x="18648343" y="1304455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341547"/>
              </p:ext>
            </p:extLst>
          </p:nvPr>
        </p:nvGraphicFramePr>
        <p:xfrm>
          <a:off x="10710843" y="3205091"/>
          <a:ext cx="6567350" cy="95789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결제 후 마이페이지 이동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구매한 상품 탭에 정보 출력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알림 탭에 정보 출력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0DB9A82-E412-4F9F-46E3-36F5E14C7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1998511"/>
            <a:ext cx="8940799" cy="3855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9101E9-E0AB-D9C4-5FC1-F963DB085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99" y="6075959"/>
            <a:ext cx="8940799" cy="3277673"/>
          </a:xfrm>
          <a:prstGeom prst="rect">
            <a:avLst/>
          </a:prstGeom>
        </p:spPr>
      </p:pic>
      <p:sp>
        <p:nvSpPr>
          <p:cNvPr id="23" name="직사각형 26">
            <a:extLst>
              <a:ext uri="{FF2B5EF4-FFF2-40B4-BE49-F238E27FC236}">
                <a16:creationId xmlns:a16="http://schemas.microsoft.com/office/drawing/2014/main" id="{5F5BE5E3-9132-9358-9405-EB378E8C064A}"/>
              </a:ext>
            </a:extLst>
          </p:cNvPr>
          <p:cNvSpPr/>
          <p:nvPr/>
        </p:nvSpPr>
        <p:spPr>
          <a:xfrm>
            <a:off x="18800743" y="1456855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5" name="직사각형 26">
            <a:extLst>
              <a:ext uri="{FF2B5EF4-FFF2-40B4-BE49-F238E27FC236}">
                <a16:creationId xmlns:a16="http://schemas.microsoft.com/office/drawing/2014/main" id="{2EC9B577-79F7-2C43-094C-08CA0C061B8A}"/>
              </a:ext>
            </a:extLst>
          </p:cNvPr>
          <p:cNvSpPr/>
          <p:nvPr/>
        </p:nvSpPr>
        <p:spPr>
          <a:xfrm>
            <a:off x="2895600" y="2023741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405DCC-9A01-ACEC-063C-F8586B7F6D48}"/>
              </a:ext>
            </a:extLst>
          </p:cNvPr>
          <p:cNvSpPr/>
          <p:nvPr/>
        </p:nvSpPr>
        <p:spPr>
          <a:xfrm>
            <a:off x="7290648" y="5980791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108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5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구매하기 </a:t>
              </a:r>
              <a:r>
                <a:rPr lang="en-US" altLang="ko-KR" sz="2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200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예약하기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2083283"/>
            <a:ext cx="1295400" cy="5004059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00510"/>
              </p:ext>
            </p:extLst>
          </p:nvPr>
        </p:nvGraphicFramePr>
        <p:xfrm>
          <a:off x="10710843" y="3205091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i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구매 후 상품 정보 변경</a:t>
                      </a:r>
                      <a:endParaRPr lang="en-US" altLang="ko-KR" sz="1700" b="1" i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남은 수량 구매한 수량만큼 감소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06D5966-1287-0AC9-9449-CDBE10C9B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57" y="1923967"/>
            <a:ext cx="7502300" cy="7211262"/>
          </a:xfrm>
          <a:prstGeom prst="rect">
            <a:avLst/>
          </a:prstGeom>
        </p:spPr>
      </p:pic>
      <p:sp>
        <p:nvSpPr>
          <p:cNvPr id="26" name="직사각형 26">
            <a:extLst>
              <a:ext uri="{FF2B5EF4-FFF2-40B4-BE49-F238E27FC236}">
                <a16:creationId xmlns:a16="http://schemas.microsoft.com/office/drawing/2014/main" id="{30380733-E146-99B2-4808-13788DB654B8}"/>
              </a:ext>
            </a:extLst>
          </p:cNvPr>
          <p:cNvSpPr/>
          <p:nvPr/>
        </p:nvSpPr>
        <p:spPr>
          <a:xfrm>
            <a:off x="6705600" y="3418729"/>
            <a:ext cx="1776737" cy="4293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8" name="그룹 30">
            <a:extLst>
              <a:ext uri="{FF2B5EF4-FFF2-40B4-BE49-F238E27FC236}">
                <a16:creationId xmlns:a16="http://schemas.microsoft.com/office/drawing/2014/main" id="{C985E868-92EA-F5BD-8067-EF786CBD3024}"/>
              </a:ext>
            </a:extLst>
          </p:cNvPr>
          <p:cNvGrpSpPr/>
          <p:nvPr/>
        </p:nvGrpSpPr>
        <p:grpSpPr>
          <a:xfrm>
            <a:off x="18412611" y="6853085"/>
            <a:ext cx="471160" cy="440539"/>
            <a:chOff x="834420" y="1502857"/>
            <a:chExt cx="263335" cy="246221"/>
          </a:xfrm>
        </p:grpSpPr>
        <p:sp>
          <p:nvSpPr>
            <p:cNvPr id="36" name="순서도: 연결자 28">
              <a:extLst>
                <a:ext uri="{FF2B5EF4-FFF2-40B4-BE49-F238E27FC236}">
                  <a16:creationId xmlns:a16="http://schemas.microsoft.com/office/drawing/2014/main" id="{FF3A8143-3726-BC8C-E2FA-1FE80A37D1E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7" name="TextBox 29">
              <a:extLst>
                <a:ext uri="{FF2B5EF4-FFF2-40B4-BE49-F238E27FC236}">
                  <a16:creationId xmlns:a16="http://schemas.microsoft.com/office/drawing/2014/main" id="{0D246D2E-0752-E25C-C134-251B2CBCC73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A58B2E3C-C618-B8FF-CFA0-DB79FD1E05E8}"/>
              </a:ext>
            </a:extLst>
          </p:cNvPr>
          <p:cNvGrpSpPr/>
          <p:nvPr/>
        </p:nvGrpSpPr>
        <p:grpSpPr>
          <a:xfrm>
            <a:off x="8349917" y="3140051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BC76B269-2243-D9AC-76A5-0B7338016D01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2EA4007B-8695-61E6-7441-BFB1BEB73F8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6909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6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신고하기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4786398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621607"/>
              </p:ext>
            </p:extLst>
          </p:nvPr>
        </p:nvGraphicFramePr>
        <p:xfrm>
          <a:off x="10710843" y="3205091"/>
          <a:ext cx="6567350" cy="159081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로그인 하지 않으면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신고하기 버튼 보이지 않음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로그인 하면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신고하기 버튼 보임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469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E10EE3B-8A98-CCA7-6B15-E2E8CAFFDE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5" t="6997" r="2236" b="21325"/>
          <a:stretch/>
        </p:blipFill>
        <p:spPr>
          <a:xfrm>
            <a:off x="812799" y="5951367"/>
            <a:ext cx="7197045" cy="348202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1B0EBD2-79F4-CB3C-692D-CA2E032E87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7" t="5361" r="2069" b="24117"/>
          <a:stretch/>
        </p:blipFill>
        <p:spPr>
          <a:xfrm>
            <a:off x="812800" y="1859815"/>
            <a:ext cx="7197045" cy="3500133"/>
          </a:xfrm>
          <a:prstGeom prst="rect">
            <a:avLst/>
          </a:prstGeom>
        </p:spPr>
      </p:pic>
      <p:grpSp>
        <p:nvGrpSpPr>
          <p:cNvPr id="38" name="그룹 30">
            <a:extLst>
              <a:ext uri="{FF2B5EF4-FFF2-40B4-BE49-F238E27FC236}">
                <a16:creationId xmlns:a16="http://schemas.microsoft.com/office/drawing/2014/main" id="{7A1FBCC0-DCB7-C1B5-808F-7C34AC7B151E}"/>
              </a:ext>
            </a:extLst>
          </p:cNvPr>
          <p:cNvGrpSpPr/>
          <p:nvPr/>
        </p:nvGrpSpPr>
        <p:grpSpPr>
          <a:xfrm>
            <a:off x="8343735" y="1513556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79AE1C46-A0AB-1343-9BB4-218268EC223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F876608E-72AB-25D1-F8AC-923F80B53B0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41" name="직사각형 26">
            <a:extLst>
              <a:ext uri="{FF2B5EF4-FFF2-40B4-BE49-F238E27FC236}">
                <a16:creationId xmlns:a16="http://schemas.microsoft.com/office/drawing/2014/main" id="{4B1501A7-9A83-A468-94BC-27A9AAED53FA}"/>
              </a:ext>
            </a:extLst>
          </p:cNvPr>
          <p:cNvSpPr/>
          <p:nvPr/>
        </p:nvSpPr>
        <p:spPr>
          <a:xfrm>
            <a:off x="5727321" y="1732351"/>
            <a:ext cx="2526875" cy="7129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2" name="직사각형 26">
            <a:extLst>
              <a:ext uri="{FF2B5EF4-FFF2-40B4-BE49-F238E27FC236}">
                <a16:creationId xmlns:a16="http://schemas.microsoft.com/office/drawing/2014/main" id="{DDBB357E-82DB-D7CB-80B3-DDE28C7B89BD}"/>
              </a:ext>
            </a:extLst>
          </p:cNvPr>
          <p:cNvSpPr/>
          <p:nvPr/>
        </p:nvSpPr>
        <p:spPr>
          <a:xfrm>
            <a:off x="5562600" y="7886699"/>
            <a:ext cx="1457204" cy="6865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4" name="직사각형 26">
            <a:extLst>
              <a:ext uri="{FF2B5EF4-FFF2-40B4-BE49-F238E27FC236}">
                <a16:creationId xmlns:a16="http://schemas.microsoft.com/office/drawing/2014/main" id="{CFE0359B-0758-5187-EA23-C310C469FF81}"/>
              </a:ext>
            </a:extLst>
          </p:cNvPr>
          <p:cNvSpPr/>
          <p:nvPr/>
        </p:nvSpPr>
        <p:spPr>
          <a:xfrm>
            <a:off x="3613362" y="5811666"/>
            <a:ext cx="4482743" cy="86812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6" name="직사각형 26">
            <a:extLst>
              <a:ext uri="{FF2B5EF4-FFF2-40B4-BE49-F238E27FC236}">
                <a16:creationId xmlns:a16="http://schemas.microsoft.com/office/drawing/2014/main" id="{7E77D832-8A9E-077E-6B45-3133EF94821F}"/>
              </a:ext>
            </a:extLst>
          </p:cNvPr>
          <p:cNvSpPr/>
          <p:nvPr/>
        </p:nvSpPr>
        <p:spPr>
          <a:xfrm>
            <a:off x="5608713" y="3805673"/>
            <a:ext cx="1457204" cy="6865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B72D7F9-25B9-A958-AEBF-A062AC7BDD6F}"/>
              </a:ext>
            </a:extLst>
          </p:cNvPr>
          <p:cNvCxnSpPr>
            <a:cxnSpLocks/>
          </p:cNvCxnSpPr>
          <p:nvPr/>
        </p:nvCxnSpPr>
        <p:spPr>
          <a:xfrm>
            <a:off x="634870" y="5649980"/>
            <a:ext cx="8490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30">
            <a:extLst>
              <a:ext uri="{FF2B5EF4-FFF2-40B4-BE49-F238E27FC236}">
                <a16:creationId xmlns:a16="http://schemas.microsoft.com/office/drawing/2014/main" id="{34500AE5-7EE7-227E-C152-A5EBE8C161E4}"/>
              </a:ext>
            </a:extLst>
          </p:cNvPr>
          <p:cNvGrpSpPr/>
          <p:nvPr/>
        </p:nvGrpSpPr>
        <p:grpSpPr>
          <a:xfrm>
            <a:off x="8196895" y="5719743"/>
            <a:ext cx="471160" cy="440539"/>
            <a:chOff x="834420" y="1502857"/>
            <a:chExt cx="263335" cy="246221"/>
          </a:xfrm>
        </p:grpSpPr>
        <p:sp>
          <p:nvSpPr>
            <p:cNvPr id="55" name="순서도: 연결자 28">
              <a:extLst>
                <a:ext uri="{FF2B5EF4-FFF2-40B4-BE49-F238E27FC236}">
                  <a16:creationId xmlns:a16="http://schemas.microsoft.com/office/drawing/2014/main" id="{9DB0329C-1F67-C715-C82E-E06111DC8BD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6" name="TextBox 29">
              <a:extLst>
                <a:ext uri="{FF2B5EF4-FFF2-40B4-BE49-F238E27FC236}">
                  <a16:creationId xmlns:a16="http://schemas.microsoft.com/office/drawing/2014/main" id="{A4ACFED1-FAAD-811A-871E-A33293E0A6F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988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6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신고하기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155229" y="4786398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12681"/>
              </p:ext>
            </p:extLst>
          </p:nvPr>
        </p:nvGraphicFramePr>
        <p:xfrm>
          <a:off x="10710843" y="3205091"/>
          <a:ext cx="6567350" cy="4464512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20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200">
                        <a:latin typeface="맑은 고딕" panose="020B0503020000020004" pitchFamily="50" charset="-127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5000"/>
                        </a:lnSpc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상픔상세카드에서 신고하기 버튼 클릭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신고하기 모달 열림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드래그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금지 품목 확인하기 링크 클릭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금지 품목 안내 모달 열림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드래그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19328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신고 사유 선택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라디오 버튼 선택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85469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신고 사유 상세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내용 기술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42772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신고하기 버튼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필수값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 모두 입력 시 신고하기 버튼 활성화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신고 완료 시 열려있는 모달 창 모두 닫힘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4423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75FB34C-E0BA-116B-E133-842595A92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1982200"/>
            <a:ext cx="6120608" cy="7212599"/>
          </a:xfrm>
          <a:prstGeom prst="rect">
            <a:avLst/>
          </a:prstGeom>
        </p:spPr>
      </p:pic>
      <p:grpSp>
        <p:nvGrpSpPr>
          <p:cNvPr id="12" name="그룹 30">
            <a:extLst>
              <a:ext uri="{FF2B5EF4-FFF2-40B4-BE49-F238E27FC236}">
                <a16:creationId xmlns:a16="http://schemas.microsoft.com/office/drawing/2014/main" id="{AB82213C-0B7B-3276-D443-5B63A70A4FFD}"/>
              </a:ext>
            </a:extLst>
          </p:cNvPr>
          <p:cNvGrpSpPr/>
          <p:nvPr/>
        </p:nvGrpSpPr>
        <p:grpSpPr>
          <a:xfrm>
            <a:off x="6682907" y="1842500"/>
            <a:ext cx="471160" cy="440539"/>
            <a:chOff x="834420" y="1502857"/>
            <a:chExt cx="263335" cy="246221"/>
          </a:xfrm>
        </p:grpSpPr>
        <p:sp>
          <p:nvSpPr>
            <p:cNvPr id="13" name="순서도: 연결자 28">
              <a:extLst>
                <a:ext uri="{FF2B5EF4-FFF2-40B4-BE49-F238E27FC236}">
                  <a16:creationId xmlns:a16="http://schemas.microsoft.com/office/drawing/2014/main" id="{C0028A66-A2B3-7989-1F84-9EB2E23544D6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66FECBB3-F9FA-0390-2A52-9B8E0FCCD1CF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4" name="그룹 30">
            <a:extLst>
              <a:ext uri="{FF2B5EF4-FFF2-40B4-BE49-F238E27FC236}">
                <a16:creationId xmlns:a16="http://schemas.microsoft.com/office/drawing/2014/main" id="{08C2EC41-DC73-CE29-5778-B64141F7FAB9}"/>
              </a:ext>
            </a:extLst>
          </p:cNvPr>
          <p:cNvGrpSpPr/>
          <p:nvPr/>
        </p:nvGrpSpPr>
        <p:grpSpPr>
          <a:xfrm>
            <a:off x="564520" y="2875241"/>
            <a:ext cx="471160" cy="440539"/>
            <a:chOff x="834420" y="1502857"/>
            <a:chExt cx="263335" cy="246221"/>
          </a:xfrm>
        </p:grpSpPr>
        <p:sp>
          <p:nvSpPr>
            <p:cNvPr id="25" name="순서도: 연결자 28">
              <a:extLst>
                <a:ext uri="{FF2B5EF4-FFF2-40B4-BE49-F238E27FC236}">
                  <a16:creationId xmlns:a16="http://schemas.microsoft.com/office/drawing/2014/main" id="{2E8C8EE1-B901-2A44-02E3-CD3ED012F2F4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0CD19B68-BB47-8832-ABD6-90C8418870B6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7" name="그룹 30">
            <a:extLst>
              <a:ext uri="{FF2B5EF4-FFF2-40B4-BE49-F238E27FC236}">
                <a16:creationId xmlns:a16="http://schemas.microsoft.com/office/drawing/2014/main" id="{BAF56915-CBD3-18C0-9635-B5C023BE4E33}"/>
              </a:ext>
            </a:extLst>
          </p:cNvPr>
          <p:cNvGrpSpPr/>
          <p:nvPr/>
        </p:nvGrpSpPr>
        <p:grpSpPr>
          <a:xfrm>
            <a:off x="561778" y="3496512"/>
            <a:ext cx="471160" cy="440539"/>
            <a:chOff x="834420" y="1502857"/>
            <a:chExt cx="263335" cy="246221"/>
          </a:xfrm>
        </p:grpSpPr>
        <p:sp>
          <p:nvSpPr>
            <p:cNvPr id="36" name="순서도: 연결자 28">
              <a:extLst>
                <a:ext uri="{FF2B5EF4-FFF2-40B4-BE49-F238E27FC236}">
                  <a16:creationId xmlns:a16="http://schemas.microsoft.com/office/drawing/2014/main" id="{80C76135-0659-04EC-5AC9-E71F6D7CFEC6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1450DBC2-72FA-2792-131B-D778DC0ECD4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7" name="그룹 30">
            <a:extLst>
              <a:ext uri="{FF2B5EF4-FFF2-40B4-BE49-F238E27FC236}">
                <a16:creationId xmlns:a16="http://schemas.microsoft.com/office/drawing/2014/main" id="{F2FDDBE0-E117-64CF-D995-88EAE07A691B}"/>
              </a:ext>
            </a:extLst>
          </p:cNvPr>
          <p:cNvGrpSpPr/>
          <p:nvPr/>
        </p:nvGrpSpPr>
        <p:grpSpPr>
          <a:xfrm>
            <a:off x="6428805" y="8084530"/>
            <a:ext cx="471160" cy="440539"/>
            <a:chOff x="834420" y="1502857"/>
            <a:chExt cx="263335" cy="246221"/>
          </a:xfrm>
        </p:grpSpPr>
        <p:sp>
          <p:nvSpPr>
            <p:cNvPr id="58" name="순서도: 연결자 28">
              <a:extLst>
                <a:ext uri="{FF2B5EF4-FFF2-40B4-BE49-F238E27FC236}">
                  <a16:creationId xmlns:a16="http://schemas.microsoft.com/office/drawing/2014/main" id="{838C2B6D-6B51-23E6-78D4-E842C8327D2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9" name="TextBox 29">
              <a:extLst>
                <a:ext uri="{FF2B5EF4-FFF2-40B4-BE49-F238E27FC236}">
                  <a16:creationId xmlns:a16="http://schemas.microsoft.com/office/drawing/2014/main" id="{CAEDA3E2-CF12-176F-BC45-EF9727258E1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" name="그룹 30">
            <a:extLst>
              <a:ext uri="{FF2B5EF4-FFF2-40B4-BE49-F238E27FC236}">
                <a16:creationId xmlns:a16="http://schemas.microsoft.com/office/drawing/2014/main" id="{0178120B-48C1-0632-FA9A-0AFE0D7B88F4}"/>
              </a:ext>
            </a:extLst>
          </p:cNvPr>
          <p:cNvGrpSpPr/>
          <p:nvPr/>
        </p:nvGrpSpPr>
        <p:grpSpPr>
          <a:xfrm>
            <a:off x="561789" y="5904431"/>
            <a:ext cx="471160" cy="440539"/>
            <a:chOff x="834420" y="1502857"/>
            <a:chExt cx="263335" cy="246221"/>
          </a:xfrm>
        </p:grpSpPr>
        <p:sp>
          <p:nvSpPr>
            <p:cNvPr id="28" name="순서도: 연결자 28">
              <a:extLst>
                <a:ext uri="{FF2B5EF4-FFF2-40B4-BE49-F238E27FC236}">
                  <a16:creationId xmlns:a16="http://schemas.microsoft.com/office/drawing/2014/main" id="{73DA44C4-9D37-26A8-550E-F5B8DA687618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7" name="TextBox 29">
              <a:extLst>
                <a:ext uri="{FF2B5EF4-FFF2-40B4-BE49-F238E27FC236}">
                  <a16:creationId xmlns:a16="http://schemas.microsoft.com/office/drawing/2014/main" id="{6CAAA2B0-1B32-452C-DE87-8E903532FEB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9FC0544C-AEF3-DA25-07A3-2B5907B13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8262" y="3120900"/>
            <a:ext cx="3260144" cy="2815579"/>
          </a:xfrm>
          <a:prstGeom prst="rect">
            <a:avLst/>
          </a:prstGeom>
        </p:spPr>
      </p:pic>
      <p:cxnSp>
        <p:nvCxnSpPr>
          <p:cNvPr id="44" name="직선 화살표 연결선 25">
            <a:extLst>
              <a:ext uri="{FF2B5EF4-FFF2-40B4-BE49-F238E27FC236}">
                <a16:creationId xmlns:a16="http://schemas.microsoft.com/office/drawing/2014/main" id="{B7F648CE-5D33-FD0F-A826-A33A567575AE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3080981"/>
            <a:ext cx="4145963" cy="205741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158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>
                  <a:solidFill>
                    <a:srgbClr val="000000"/>
                  </a:solidFill>
                  <a:latin typeface="맑은 고딕" panose="020B0503020000020004" pitchFamily="50" charset="-127"/>
                </a:rPr>
                <a:t>6</a:t>
              </a:r>
              <a:endParaRPr lang="en-US" sz="3900" b="0" i="0" u="none" strike="noStrike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신고하기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4068"/>
              </p:ext>
            </p:extLst>
          </p:nvPr>
        </p:nvGraphicFramePr>
        <p:xfrm>
          <a:off x="10710843" y="3205091"/>
          <a:ext cx="6567350" cy="95789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신고하기 버튼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필수값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 모두 입력 시 신고하기 버튼 활성화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신고 완료 시 열려있는 모달 창 모두 닫힘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44236"/>
                  </a:ext>
                </a:extLst>
              </a:tr>
            </a:tbl>
          </a:graphicData>
        </a:graphic>
      </p:graphicFrame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6A53502-3920-1C00-17D4-D52D3F68EFFD}"/>
              </a:ext>
            </a:extLst>
          </p:cNvPr>
          <p:cNvGrpSpPr/>
          <p:nvPr/>
        </p:nvGrpSpPr>
        <p:grpSpPr>
          <a:xfrm>
            <a:off x="1091437" y="1820928"/>
            <a:ext cx="7105458" cy="6560872"/>
            <a:chOff x="1091437" y="1820928"/>
            <a:chExt cx="8202278" cy="7532704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2360167-71E1-7256-105E-C2090B12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1437" y="1820928"/>
              <a:ext cx="8202278" cy="7532704"/>
            </a:xfrm>
            <a:prstGeom prst="rect">
              <a:avLst/>
            </a:prstGeom>
          </p:spPr>
        </p:pic>
        <p:grpSp>
          <p:nvGrpSpPr>
            <p:cNvPr id="41" name="그룹 30">
              <a:extLst>
                <a:ext uri="{FF2B5EF4-FFF2-40B4-BE49-F238E27FC236}">
                  <a16:creationId xmlns:a16="http://schemas.microsoft.com/office/drawing/2014/main" id="{368E68E6-27A0-9B88-DE83-6066D9F87617}"/>
                </a:ext>
              </a:extLst>
            </p:cNvPr>
            <p:cNvGrpSpPr/>
            <p:nvPr/>
          </p:nvGrpSpPr>
          <p:grpSpPr>
            <a:xfrm>
              <a:off x="4876801" y="8168484"/>
              <a:ext cx="471171" cy="477044"/>
              <a:chOff x="834420" y="1502857"/>
              <a:chExt cx="263341" cy="266624"/>
            </a:xfrm>
          </p:grpSpPr>
          <p:sp>
            <p:nvSpPr>
              <p:cNvPr id="51" name="순서도: 연결자 28">
                <a:extLst>
                  <a:ext uri="{FF2B5EF4-FFF2-40B4-BE49-F238E27FC236}">
                    <a16:creationId xmlns:a16="http://schemas.microsoft.com/office/drawing/2014/main" id="{98C5079B-CD17-EE6D-C756-346C99565E34}"/>
                  </a:ext>
                </a:extLst>
              </p:cNvPr>
              <p:cNvSpPr/>
              <p:nvPr/>
            </p:nvSpPr>
            <p:spPr>
              <a:xfrm>
                <a:off x="870148" y="1525399"/>
                <a:ext cx="188814" cy="185678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맑은 고딕" panose="020B0503020000020004" pitchFamily="50" charset="-127"/>
                  <a:ea typeface="맑은 고딕"/>
                </a:endParaRPr>
              </a:p>
            </p:txBody>
          </p:sp>
          <p:sp>
            <p:nvSpPr>
              <p:cNvPr id="54" name="TextBox 29">
                <a:extLst>
                  <a:ext uri="{FF2B5EF4-FFF2-40B4-BE49-F238E27FC236}">
                    <a16:creationId xmlns:a16="http://schemas.microsoft.com/office/drawing/2014/main" id="{65D6C38D-C862-8B6D-18C4-697324D20B24}"/>
                  </a:ext>
                </a:extLst>
              </p:cNvPr>
              <p:cNvSpPr txBox="1"/>
              <p:nvPr/>
            </p:nvSpPr>
            <p:spPr>
              <a:xfrm>
                <a:off x="834420" y="1502857"/>
                <a:ext cx="263341" cy="26662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altLang="ko-KR" sz="2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/>
                  </a:rPr>
                  <a:t>7</a:t>
                </a:r>
                <a:endPara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endParaRPr>
              </a:p>
            </p:txBody>
          </p:sp>
        </p:grpSp>
        <p:cxnSp>
          <p:nvCxnSpPr>
            <p:cNvPr id="55" name="직선 화살표 연결선 25">
              <a:extLst>
                <a:ext uri="{FF2B5EF4-FFF2-40B4-BE49-F238E27FC236}">
                  <a16:creationId xmlns:a16="http://schemas.microsoft.com/office/drawing/2014/main" id="{D73336FD-4573-BD04-F739-E1C58F85C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9336" y="2882094"/>
              <a:ext cx="1159264" cy="560476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lg" len="lg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26">
              <a:extLst>
                <a:ext uri="{FF2B5EF4-FFF2-40B4-BE49-F238E27FC236}">
                  <a16:creationId xmlns:a16="http://schemas.microsoft.com/office/drawing/2014/main" id="{F6E283FD-01A8-9468-095F-CF2E47EC5296}"/>
                </a:ext>
              </a:extLst>
            </p:cNvPr>
            <p:cNvSpPr/>
            <p:nvPr/>
          </p:nvSpPr>
          <p:spPr>
            <a:xfrm>
              <a:off x="1371600" y="3695700"/>
              <a:ext cx="2667000" cy="239349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62" name="직사각형 26">
              <a:extLst>
                <a:ext uri="{FF2B5EF4-FFF2-40B4-BE49-F238E27FC236}">
                  <a16:creationId xmlns:a16="http://schemas.microsoft.com/office/drawing/2014/main" id="{969AB0A7-CD91-F511-5BC0-DA1AD7DB4C35}"/>
                </a:ext>
              </a:extLst>
            </p:cNvPr>
            <p:cNvSpPr/>
            <p:nvPr/>
          </p:nvSpPr>
          <p:spPr>
            <a:xfrm>
              <a:off x="1371600" y="6191932"/>
              <a:ext cx="5317736" cy="113677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79FA7A55-BAB9-1933-FC76-3B04FC4FE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99" y="8591526"/>
            <a:ext cx="9438682" cy="6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38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766300"/>
            <a:ext cx="14846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rPr>
              <a:t>MIRICANVAS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12">
            <a:extLst>
              <a:ext uri="{FF2B5EF4-FFF2-40B4-BE49-F238E27FC236}">
                <a16:creationId xmlns:a16="http://schemas.microsoft.com/office/drawing/2014/main" id="{0E98C811-051D-E546-4A87-8C874E4E52E8}"/>
              </a:ext>
            </a:extLst>
          </p:cNvPr>
          <p:cNvSpPr txBox="1"/>
          <p:nvPr/>
        </p:nvSpPr>
        <p:spPr>
          <a:xfrm>
            <a:off x="1028700" y="850902"/>
            <a:ext cx="16459200" cy="11556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070"/>
              </a:lnSpc>
            </a:pPr>
            <a:r>
              <a:rPr lang="en-US" altLang="ko-KR" sz="660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WBS</a:t>
            </a:r>
            <a:endParaRPr lang="en-US" sz="6600" b="0" i="0" u="none" strike="noStrike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D87293-75E9-1251-E928-711CF503821C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B7AE4982-6492-EB0E-037E-E83D12BA0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BB5531A-46CA-08F6-AD81-4C0689199CAE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설계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EC06C0-7EF2-E45A-82B5-23F1C1F3A278}"/>
              </a:ext>
            </a:extLst>
          </p:cNvPr>
          <p:cNvGrpSpPr/>
          <p:nvPr/>
        </p:nvGrpSpPr>
        <p:grpSpPr>
          <a:xfrm>
            <a:off x="1009650" y="2019300"/>
            <a:ext cx="16230600" cy="7429500"/>
            <a:chOff x="1028700" y="2006598"/>
            <a:chExt cx="16459200" cy="78048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C10B71E-C0B8-9F4A-1AD1-696437AD5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2006598"/>
              <a:ext cx="16459200" cy="70663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4251C5-163B-33FA-67D5-CD241CB22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8424"/>
            <a:stretch/>
          </p:blipFill>
          <p:spPr>
            <a:xfrm>
              <a:off x="1028700" y="9054000"/>
              <a:ext cx="16459200" cy="75748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1BA4AE-E468-D774-4383-D4B464D2D2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147" b="14942"/>
          <a:stretch/>
        </p:blipFill>
        <p:spPr>
          <a:xfrm>
            <a:off x="7086600" y="9298203"/>
            <a:ext cx="381000" cy="1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921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763603"/>
              </p:ext>
            </p:extLst>
          </p:nvPr>
        </p:nvGraphicFramePr>
        <p:xfrm>
          <a:off x="10710843" y="3205091"/>
          <a:ext cx="6567350" cy="95789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상품소개 탭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상품등록시 받았던 상품 설명과 상품 상세이미지 정보를 출력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44236"/>
                  </a:ext>
                </a:extLst>
              </a:tr>
            </a:tbl>
          </a:graphicData>
        </a:graphic>
      </p:graphicFrame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8DBB63-EF51-F418-31FD-66F91628074D}"/>
              </a:ext>
            </a:extLst>
          </p:cNvPr>
          <p:cNvGrpSpPr/>
          <p:nvPr/>
        </p:nvGrpSpPr>
        <p:grpSpPr>
          <a:xfrm>
            <a:off x="313313" y="1926700"/>
            <a:ext cx="9433426" cy="7506696"/>
            <a:chOff x="0" y="1926700"/>
            <a:chExt cx="8926635" cy="71120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3C44B2C-F081-F0C2-E331-8073F45C9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926700"/>
              <a:ext cx="8926634" cy="35926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57938D8-83EC-A57C-B4D1-B14D0D3E8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3" y="4229100"/>
              <a:ext cx="8915142" cy="4809650"/>
            </a:xfrm>
            <a:prstGeom prst="rect">
              <a:avLst/>
            </a:prstGeom>
          </p:spPr>
        </p:pic>
      </p:grpSp>
      <p:grpSp>
        <p:nvGrpSpPr>
          <p:cNvPr id="26" name="그룹 30">
            <a:extLst>
              <a:ext uri="{FF2B5EF4-FFF2-40B4-BE49-F238E27FC236}">
                <a16:creationId xmlns:a16="http://schemas.microsoft.com/office/drawing/2014/main" id="{10003A72-079A-F307-E1BF-0C1F5A2E8B60}"/>
              </a:ext>
            </a:extLst>
          </p:cNvPr>
          <p:cNvGrpSpPr/>
          <p:nvPr/>
        </p:nvGrpSpPr>
        <p:grpSpPr>
          <a:xfrm>
            <a:off x="347232" y="1895085"/>
            <a:ext cx="471160" cy="440539"/>
            <a:chOff x="834420" y="1502857"/>
            <a:chExt cx="263335" cy="246221"/>
          </a:xfrm>
        </p:grpSpPr>
        <p:sp>
          <p:nvSpPr>
            <p:cNvPr id="27" name="순서도: 연결자 28">
              <a:extLst>
                <a:ext uri="{FF2B5EF4-FFF2-40B4-BE49-F238E27FC236}">
                  <a16:creationId xmlns:a16="http://schemas.microsoft.com/office/drawing/2014/main" id="{C1F97875-CCE3-40C4-3753-F2553318F54D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AED8A21F-8D43-7603-F74B-2806CEC937A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36" name="직사각형 26">
            <a:extLst>
              <a:ext uri="{FF2B5EF4-FFF2-40B4-BE49-F238E27FC236}">
                <a16:creationId xmlns:a16="http://schemas.microsoft.com/office/drawing/2014/main" id="{6034B55C-8D23-E367-A65B-F65B071D7970}"/>
              </a:ext>
            </a:extLst>
          </p:cNvPr>
          <p:cNvSpPr/>
          <p:nvPr/>
        </p:nvSpPr>
        <p:spPr>
          <a:xfrm>
            <a:off x="736822" y="3002967"/>
            <a:ext cx="3149378" cy="96019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7" name="직사각형 26">
            <a:extLst>
              <a:ext uri="{FF2B5EF4-FFF2-40B4-BE49-F238E27FC236}">
                <a16:creationId xmlns:a16="http://schemas.microsoft.com/office/drawing/2014/main" id="{55856756-4E20-7316-1A0E-97FF91F47960}"/>
              </a:ext>
            </a:extLst>
          </p:cNvPr>
          <p:cNvSpPr/>
          <p:nvPr/>
        </p:nvSpPr>
        <p:spPr>
          <a:xfrm>
            <a:off x="736822" y="4094780"/>
            <a:ext cx="8781670" cy="535402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5493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568029"/>
              </p:ext>
            </p:extLst>
          </p:nvPr>
        </p:nvGraphicFramePr>
        <p:xfrm>
          <a:off x="10710843" y="3205091"/>
          <a:ext cx="6567350" cy="95789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상품소개 탭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상품설명이 없을 시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등록된 상품 설명이 없습니다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.”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44236"/>
                  </a:ext>
                </a:extLst>
              </a:tr>
            </a:tbl>
          </a:graphicData>
        </a:graphic>
      </p:graphicFrame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6" name="그룹 30">
            <a:extLst>
              <a:ext uri="{FF2B5EF4-FFF2-40B4-BE49-F238E27FC236}">
                <a16:creationId xmlns:a16="http://schemas.microsoft.com/office/drawing/2014/main" id="{10003A72-079A-F307-E1BF-0C1F5A2E8B60}"/>
              </a:ext>
            </a:extLst>
          </p:cNvPr>
          <p:cNvGrpSpPr/>
          <p:nvPr/>
        </p:nvGrpSpPr>
        <p:grpSpPr>
          <a:xfrm>
            <a:off x="347232" y="1895085"/>
            <a:ext cx="471160" cy="440539"/>
            <a:chOff x="834420" y="1502857"/>
            <a:chExt cx="263335" cy="246221"/>
          </a:xfrm>
        </p:grpSpPr>
        <p:sp>
          <p:nvSpPr>
            <p:cNvPr id="27" name="순서도: 연결자 28">
              <a:extLst>
                <a:ext uri="{FF2B5EF4-FFF2-40B4-BE49-F238E27FC236}">
                  <a16:creationId xmlns:a16="http://schemas.microsoft.com/office/drawing/2014/main" id="{C1F97875-CCE3-40C4-3753-F2553318F54D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AED8A21F-8D43-7603-F74B-2806CEC937A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9646B67-F341-F0D1-BA6E-CDCDD15ED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92" y="2389356"/>
            <a:ext cx="9146027" cy="4273513"/>
          </a:xfrm>
          <a:prstGeom prst="rect">
            <a:avLst/>
          </a:prstGeom>
        </p:spPr>
      </p:pic>
      <p:sp>
        <p:nvSpPr>
          <p:cNvPr id="13" name="직사각형 26">
            <a:extLst>
              <a:ext uri="{FF2B5EF4-FFF2-40B4-BE49-F238E27FC236}">
                <a16:creationId xmlns:a16="http://schemas.microsoft.com/office/drawing/2014/main" id="{B6A4DA95-00B7-EFFF-6619-387DE744948A}"/>
              </a:ext>
            </a:extLst>
          </p:cNvPr>
          <p:cNvSpPr/>
          <p:nvPr/>
        </p:nvSpPr>
        <p:spPr>
          <a:xfrm>
            <a:off x="842405" y="3467100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4FAE547-E858-9D35-3150-3A08E05398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49989" b="-6979"/>
          <a:stretch/>
        </p:blipFill>
        <p:spPr>
          <a:xfrm>
            <a:off x="812800" y="7504639"/>
            <a:ext cx="9146027" cy="995389"/>
          </a:xfrm>
          <a:prstGeom prst="rect">
            <a:avLst/>
          </a:prstGeom>
        </p:spPr>
      </p:pic>
      <p:sp>
        <p:nvSpPr>
          <p:cNvPr id="42" name="직사각형 26">
            <a:extLst>
              <a:ext uri="{FF2B5EF4-FFF2-40B4-BE49-F238E27FC236}">
                <a16:creationId xmlns:a16="http://schemas.microsoft.com/office/drawing/2014/main" id="{7C935FD1-A3C8-6FA5-9AE8-083D208CDEF2}"/>
              </a:ext>
            </a:extLst>
          </p:cNvPr>
          <p:cNvSpPr/>
          <p:nvPr/>
        </p:nvSpPr>
        <p:spPr>
          <a:xfrm>
            <a:off x="3384762" y="8101757"/>
            <a:ext cx="2526875" cy="3982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9867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059487"/>
              </p:ext>
            </p:extLst>
          </p:nvPr>
        </p:nvGraphicFramePr>
        <p:xfrm>
          <a:off x="10710843" y="3205091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상품소개 탭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 상세 이미지 출력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44236"/>
                  </a:ext>
                </a:extLst>
              </a:tr>
            </a:tbl>
          </a:graphicData>
        </a:graphic>
      </p:graphicFrame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E9F92E-F8AC-8972-9858-716F00D9C3BC}"/>
              </a:ext>
            </a:extLst>
          </p:cNvPr>
          <p:cNvGrpSpPr/>
          <p:nvPr/>
        </p:nvGrpSpPr>
        <p:grpSpPr>
          <a:xfrm>
            <a:off x="313313" y="1895085"/>
            <a:ext cx="7992487" cy="6067353"/>
            <a:chOff x="313313" y="1895085"/>
            <a:chExt cx="9433426" cy="755371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E8DBB63-EF51-F418-31FD-66F91628074D}"/>
                </a:ext>
              </a:extLst>
            </p:cNvPr>
            <p:cNvGrpSpPr/>
            <p:nvPr/>
          </p:nvGrpSpPr>
          <p:grpSpPr>
            <a:xfrm>
              <a:off x="313313" y="1926700"/>
              <a:ext cx="9433426" cy="7506696"/>
              <a:chOff x="0" y="1926700"/>
              <a:chExt cx="8926635" cy="711205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3C44B2C-F081-F0C2-E331-8073F45C9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1926700"/>
                <a:ext cx="8926634" cy="359265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57938D8-83EC-A57C-B4D1-B14D0D3E8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93" y="4229100"/>
                <a:ext cx="8915142" cy="4809650"/>
              </a:xfrm>
              <a:prstGeom prst="rect">
                <a:avLst/>
              </a:prstGeom>
            </p:spPr>
          </p:pic>
        </p:grpSp>
        <p:grpSp>
          <p:nvGrpSpPr>
            <p:cNvPr id="26" name="그룹 30">
              <a:extLst>
                <a:ext uri="{FF2B5EF4-FFF2-40B4-BE49-F238E27FC236}">
                  <a16:creationId xmlns:a16="http://schemas.microsoft.com/office/drawing/2014/main" id="{10003A72-079A-F307-E1BF-0C1F5A2E8B60}"/>
                </a:ext>
              </a:extLst>
            </p:cNvPr>
            <p:cNvGrpSpPr/>
            <p:nvPr/>
          </p:nvGrpSpPr>
          <p:grpSpPr>
            <a:xfrm>
              <a:off x="347233" y="1895085"/>
              <a:ext cx="471171" cy="517285"/>
              <a:chOff x="834420" y="1502857"/>
              <a:chExt cx="263341" cy="289115"/>
            </a:xfrm>
          </p:grpSpPr>
          <p:sp>
            <p:nvSpPr>
              <p:cNvPr id="27" name="순서도: 연결자 28">
                <a:extLst>
                  <a:ext uri="{FF2B5EF4-FFF2-40B4-BE49-F238E27FC236}">
                    <a16:creationId xmlns:a16="http://schemas.microsoft.com/office/drawing/2014/main" id="{C1F97875-CCE3-40C4-3753-F2553318F54D}"/>
                  </a:ext>
                </a:extLst>
              </p:cNvPr>
              <p:cNvSpPr/>
              <p:nvPr/>
            </p:nvSpPr>
            <p:spPr>
              <a:xfrm>
                <a:off x="870148" y="1525399"/>
                <a:ext cx="188814" cy="185678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맑은 고딕" panose="020B0503020000020004" pitchFamily="50" charset="-127"/>
                  <a:ea typeface="맑은 고딕"/>
                </a:endParaRPr>
              </a:p>
            </p:txBody>
          </p:sp>
          <p:sp>
            <p:nvSpPr>
              <p:cNvPr id="28" name="TextBox 29">
                <a:extLst>
                  <a:ext uri="{FF2B5EF4-FFF2-40B4-BE49-F238E27FC236}">
                    <a16:creationId xmlns:a16="http://schemas.microsoft.com/office/drawing/2014/main" id="{AED8A21F-8D43-7603-F74B-2806CEC937A5}"/>
                  </a:ext>
                </a:extLst>
              </p:cNvPr>
              <p:cNvSpPr txBox="1"/>
              <p:nvPr/>
            </p:nvSpPr>
            <p:spPr>
              <a:xfrm>
                <a:off x="834420" y="1502857"/>
                <a:ext cx="263341" cy="28911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2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/>
                  </a:rPr>
                  <a:t>1</a:t>
                </a:r>
              </a:p>
            </p:txBody>
          </p:sp>
        </p:grpSp>
        <p:sp>
          <p:nvSpPr>
            <p:cNvPr id="37" name="직사각형 26">
              <a:extLst>
                <a:ext uri="{FF2B5EF4-FFF2-40B4-BE49-F238E27FC236}">
                  <a16:creationId xmlns:a16="http://schemas.microsoft.com/office/drawing/2014/main" id="{55856756-4E20-7316-1A0E-97FF91F47960}"/>
                </a:ext>
              </a:extLst>
            </p:cNvPr>
            <p:cNvSpPr/>
            <p:nvPr/>
          </p:nvSpPr>
          <p:spPr>
            <a:xfrm>
              <a:off x="736822" y="4094780"/>
              <a:ext cx="8781670" cy="53540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77AD1BB-8C20-8153-8E6F-A98D9800F5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90" y="8335419"/>
            <a:ext cx="9874761" cy="9990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035B5F-D94B-0C55-DDE6-A6EF524F5E42}"/>
              </a:ext>
            </a:extLst>
          </p:cNvPr>
          <p:cNvSpPr txBox="1"/>
          <p:nvPr/>
        </p:nvSpPr>
        <p:spPr>
          <a:xfrm>
            <a:off x="8092523" y="3268241"/>
            <a:ext cx="1889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 상세이미지는</a:t>
            </a:r>
            <a:endParaRPr lang="en-US" altLang="ko-KR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IMAGE_TYPE 300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FFE473-A536-6787-6F50-89A21B87EFE4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579C10-3BA9-70DD-84A2-ABC28293143F}"/>
              </a:ext>
            </a:extLst>
          </p:cNvPr>
          <p:cNvSpPr/>
          <p:nvPr/>
        </p:nvSpPr>
        <p:spPr>
          <a:xfrm>
            <a:off x="5410200" y="8877823"/>
            <a:ext cx="4680906" cy="49477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3BFBDD-CC05-3E6D-E958-5ECD902568C2}"/>
              </a:ext>
            </a:extLst>
          </p:cNvPr>
          <p:cNvSpPr txBox="1"/>
          <p:nvPr/>
        </p:nvSpPr>
        <p:spPr>
          <a:xfrm>
            <a:off x="8414704" y="5134084"/>
            <a:ext cx="257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</a:t>
            </a:r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ID_001_300.jpg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FE6E00-7874-C03B-7810-37FEAFE6797A}"/>
              </a:ext>
            </a:extLst>
          </p:cNvPr>
          <p:cNvSpPr txBox="1"/>
          <p:nvPr/>
        </p:nvSpPr>
        <p:spPr>
          <a:xfrm>
            <a:off x="8414704" y="7486590"/>
            <a:ext cx="257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</a:t>
            </a:r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ID_002_300.jpg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1" name="직선 화살표 연결선 25">
            <a:extLst>
              <a:ext uri="{FF2B5EF4-FFF2-40B4-BE49-F238E27FC236}">
                <a16:creationId xmlns:a16="http://schemas.microsoft.com/office/drawing/2014/main" id="{7C62D6F4-7996-66DB-019B-54ACCA23627F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7696200" y="5334139"/>
            <a:ext cx="718504" cy="298825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25">
            <a:extLst>
              <a:ext uri="{FF2B5EF4-FFF2-40B4-BE49-F238E27FC236}">
                <a16:creationId xmlns:a16="http://schemas.microsoft.com/office/drawing/2014/main" id="{D02ED370-09EA-3A27-76F9-2C51CF3344D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7558834" y="7686645"/>
            <a:ext cx="855870" cy="148510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59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554476"/>
              </p:ext>
            </p:extLst>
          </p:nvPr>
        </p:nvGraphicFramePr>
        <p:xfrm>
          <a:off x="10710843" y="3205091"/>
          <a:ext cx="6567350" cy="205124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시세 추이 탭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해당 상품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카테고리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해당하는 시세 추이 렌더링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Tx/>
                        <a:buChar char="-"/>
                        <a:defRPr/>
                      </a:pP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44236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기간 필터링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주간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월간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연간 필터링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86653"/>
                  </a:ext>
                </a:extLst>
              </a:tr>
            </a:tbl>
          </a:graphicData>
        </a:graphic>
      </p:graphicFrame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6" name="그룹 30">
            <a:extLst>
              <a:ext uri="{FF2B5EF4-FFF2-40B4-BE49-F238E27FC236}">
                <a16:creationId xmlns:a16="http://schemas.microsoft.com/office/drawing/2014/main" id="{10003A72-079A-F307-E1BF-0C1F5A2E8B60}"/>
              </a:ext>
            </a:extLst>
          </p:cNvPr>
          <p:cNvGrpSpPr/>
          <p:nvPr/>
        </p:nvGrpSpPr>
        <p:grpSpPr>
          <a:xfrm>
            <a:off x="347232" y="1895085"/>
            <a:ext cx="471160" cy="440539"/>
            <a:chOff x="834420" y="1502857"/>
            <a:chExt cx="263335" cy="246221"/>
          </a:xfrm>
        </p:grpSpPr>
        <p:sp>
          <p:nvSpPr>
            <p:cNvPr id="27" name="순서도: 연결자 28">
              <a:extLst>
                <a:ext uri="{FF2B5EF4-FFF2-40B4-BE49-F238E27FC236}">
                  <a16:creationId xmlns:a16="http://schemas.microsoft.com/office/drawing/2014/main" id="{C1F97875-CCE3-40C4-3753-F2553318F54D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AED8A21F-8D43-7603-F74B-2806CEC937A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E6917BD-D517-0865-4B80-02DE8C17C6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357"/>
          <a:stretch/>
        </p:blipFill>
        <p:spPr>
          <a:xfrm>
            <a:off x="945403" y="1794877"/>
            <a:ext cx="4366131" cy="172441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4F8C62F-AF98-C203-6650-9A974CFE491D}"/>
              </a:ext>
            </a:extLst>
          </p:cNvPr>
          <p:cNvGrpSpPr/>
          <p:nvPr/>
        </p:nvGrpSpPr>
        <p:grpSpPr>
          <a:xfrm>
            <a:off x="228600" y="4000500"/>
            <a:ext cx="8382000" cy="5397501"/>
            <a:chOff x="228600" y="3616071"/>
            <a:chExt cx="8382000" cy="572241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D399108-04CF-4F25-0FDC-3A84670E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600" y="3616071"/>
              <a:ext cx="8382000" cy="447648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BB327C0-83B6-22CA-7005-FB1BD7D79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600" y="5483176"/>
              <a:ext cx="8382000" cy="3855306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63CD9F-CA1A-E084-3BC4-14C119AC1C3D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108CED-5BFA-D404-008F-ECBAF0D15614}"/>
              </a:ext>
            </a:extLst>
          </p:cNvPr>
          <p:cNvSpPr/>
          <p:nvPr/>
        </p:nvSpPr>
        <p:spPr>
          <a:xfrm>
            <a:off x="4343400" y="2267631"/>
            <a:ext cx="1095134" cy="25546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0C6758A-D969-5997-C9D5-D8446FF390AE}"/>
              </a:ext>
            </a:extLst>
          </p:cNvPr>
          <p:cNvSpPr/>
          <p:nvPr/>
        </p:nvSpPr>
        <p:spPr>
          <a:xfrm>
            <a:off x="685800" y="4955317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132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88930"/>
              </p:ext>
            </p:extLst>
          </p:nvPr>
        </p:nvGraphicFramePr>
        <p:xfrm>
          <a:off x="10710843" y="3205091"/>
          <a:ext cx="6567350" cy="159081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기간 필터링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주간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월간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연간 필터링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8665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마우스 호버시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가격 정보 출력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41598"/>
                  </a:ext>
                </a:extLst>
              </a:tr>
            </a:tbl>
          </a:graphicData>
        </a:graphic>
      </p:graphicFrame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26" name="그룹 30">
            <a:extLst>
              <a:ext uri="{FF2B5EF4-FFF2-40B4-BE49-F238E27FC236}">
                <a16:creationId xmlns:a16="http://schemas.microsoft.com/office/drawing/2014/main" id="{10003A72-079A-F307-E1BF-0C1F5A2E8B60}"/>
              </a:ext>
            </a:extLst>
          </p:cNvPr>
          <p:cNvGrpSpPr/>
          <p:nvPr/>
        </p:nvGrpSpPr>
        <p:grpSpPr>
          <a:xfrm>
            <a:off x="347232" y="1895085"/>
            <a:ext cx="471160" cy="440539"/>
            <a:chOff x="834420" y="1502857"/>
            <a:chExt cx="263335" cy="246221"/>
          </a:xfrm>
        </p:grpSpPr>
        <p:sp>
          <p:nvSpPr>
            <p:cNvPr id="27" name="순서도: 연결자 28">
              <a:extLst>
                <a:ext uri="{FF2B5EF4-FFF2-40B4-BE49-F238E27FC236}">
                  <a16:creationId xmlns:a16="http://schemas.microsoft.com/office/drawing/2014/main" id="{C1F97875-CCE3-40C4-3753-F2553318F54D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AED8A21F-8D43-7603-F74B-2806CEC937A5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63CD9F-CA1A-E084-3BC4-14C119AC1C3D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AE5718-9556-E5E7-80F1-183261B03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503" y="1895085"/>
            <a:ext cx="6975497" cy="374223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AF0972-05D7-E9C8-4A9D-B5BCD12EE4B0}"/>
              </a:ext>
            </a:extLst>
          </p:cNvPr>
          <p:cNvSpPr/>
          <p:nvPr/>
        </p:nvSpPr>
        <p:spPr>
          <a:xfrm>
            <a:off x="1365966" y="2072744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128BF67-E401-5CAD-EDA6-0FC9E5D859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0"/>
          <a:stretch/>
        </p:blipFill>
        <p:spPr>
          <a:xfrm>
            <a:off x="1025502" y="5668794"/>
            <a:ext cx="6975497" cy="373555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D703F9-9ADC-4717-7389-69B52D30C8EA}"/>
              </a:ext>
            </a:extLst>
          </p:cNvPr>
          <p:cNvSpPr/>
          <p:nvPr/>
        </p:nvSpPr>
        <p:spPr>
          <a:xfrm>
            <a:off x="1385065" y="588045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54" name="그룹 30">
            <a:extLst>
              <a:ext uri="{FF2B5EF4-FFF2-40B4-BE49-F238E27FC236}">
                <a16:creationId xmlns:a16="http://schemas.microsoft.com/office/drawing/2014/main" id="{EA6E5BDC-C804-A8BF-039E-DB1F0D72A58F}"/>
              </a:ext>
            </a:extLst>
          </p:cNvPr>
          <p:cNvGrpSpPr/>
          <p:nvPr/>
        </p:nvGrpSpPr>
        <p:grpSpPr>
          <a:xfrm>
            <a:off x="5854781" y="6845918"/>
            <a:ext cx="471160" cy="440539"/>
            <a:chOff x="834420" y="1502857"/>
            <a:chExt cx="263335" cy="246221"/>
          </a:xfrm>
        </p:grpSpPr>
        <p:sp>
          <p:nvSpPr>
            <p:cNvPr id="55" name="순서도: 연결자 28">
              <a:extLst>
                <a:ext uri="{FF2B5EF4-FFF2-40B4-BE49-F238E27FC236}">
                  <a16:creationId xmlns:a16="http://schemas.microsoft.com/office/drawing/2014/main" id="{81F7507D-3781-7FA4-8FE7-18C836B146B7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6" name="TextBox 29">
              <a:extLst>
                <a:ext uri="{FF2B5EF4-FFF2-40B4-BE49-F238E27FC236}">
                  <a16:creationId xmlns:a16="http://schemas.microsoft.com/office/drawing/2014/main" id="{5143E0E3-D005-CEAA-D651-56FA70F877F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7916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8F4C3133-3891-5229-B2DC-F2ED97AC33F0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D251688-290C-F315-D794-A31638AD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6FDAAEC-AB81-806B-6BFD-6D6AF1864714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74B46442-A414-2007-EA31-CC2FB8F80015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">
            <a:extLst>
              <a:ext uri="{FF2B5EF4-FFF2-40B4-BE49-F238E27FC236}">
                <a16:creationId xmlns:a16="http://schemas.microsoft.com/office/drawing/2014/main" id="{BC8F4ECB-6275-03B8-DB56-FFE2E7467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98794"/>
              </p:ext>
            </p:extLst>
          </p:nvPr>
        </p:nvGraphicFramePr>
        <p:xfrm>
          <a:off x="10710843" y="3205091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상품공지 탭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판매자라면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86653"/>
                  </a:ext>
                </a:extLst>
              </a:tr>
            </a:tbl>
          </a:graphicData>
        </a:graphic>
      </p:graphicFrame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63CD9F-CA1A-E084-3BC4-14C119AC1C3D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BAAE31E-57C5-5507-F51A-AEE779B837F8}"/>
              </a:ext>
            </a:extLst>
          </p:cNvPr>
          <p:cNvGrpSpPr/>
          <p:nvPr/>
        </p:nvGrpSpPr>
        <p:grpSpPr>
          <a:xfrm>
            <a:off x="390661" y="2392034"/>
            <a:ext cx="9428750" cy="4151478"/>
            <a:chOff x="352488" y="5277424"/>
            <a:chExt cx="9428750" cy="41514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DA22D0-9885-346F-C108-97ACB042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339"/>
            <a:stretch/>
          </p:blipFill>
          <p:spPr>
            <a:xfrm>
              <a:off x="352488" y="5277424"/>
              <a:ext cx="9428750" cy="4151478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F1574D5-F11D-8529-CC36-61752C9926A2}"/>
                </a:ext>
              </a:extLst>
            </p:cNvPr>
            <p:cNvGrpSpPr/>
            <p:nvPr/>
          </p:nvGrpSpPr>
          <p:grpSpPr>
            <a:xfrm>
              <a:off x="5930890" y="5530988"/>
              <a:ext cx="2867596" cy="852258"/>
              <a:chOff x="5795850" y="5915106"/>
              <a:chExt cx="2867596" cy="852258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C9A8C927-415C-C227-773A-613D6453AE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5850" y="5915106"/>
                <a:ext cx="2867596" cy="852258"/>
              </a:xfrm>
              <a:prstGeom prst="rect">
                <a:avLst/>
              </a:prstGeom>
            </p:spPr>
          </p:pic>
          <p:sp>
            <p:nvSpPr>
              <p:cNvPr id="37" name="직사각형 26">
                <a:extLst>
                  <a:ext uri="{FF2B5EF4-FFF2-40B4-BE49-F238E27FC236}">
                    <a16:creationId xmlns:a16="http://schemas.microsoft.com/office/drawing/2014/main" id="{5BF2F53D-DCA2-A0E4-A960-6B097F660034}"/>
                  </a:ext>
                </a:extLst>
              </p:cNvPr>
              <p:cNvSpPr/>
              <p:nvPr/>
            </p:nvSpPr>
            <p:spPr>
              <a:xfrm>
                <a:off x="5795850" y="5970086"/>
                <a:ext cx="2704507" cy="69741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8CF794-7371-703F-5A2C-9F571D59AC54}"/>
                </a:ext>
              </a:extLst>
            </p:cNvPr>
            <p:cNvSpPr txBox="1"/>
            <p:nvPr/>
          </p:nvSpPr>
          <p:spPr>
            <a:xfrm>
              <a:off x="5930890" y="6438226"/>
              <a:ext cx="2704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상품 등록한 유저일 경우</a:t>
              </a:r>
            </a:p>
          </p:txBody>
        </p:sp>
        <p:sp>
          <p:nvSpPr>
            <p:cNvPr id="45" name="직사각형 26">
              <a:extLst>
                <a:ext uri="{FF2B5EF4-FFF2-40B4-BE49-F238E27FC236}">
                  <a16:creationId xmlns:a16="http://schemas.microsoft.com/office/drawing/2014/main" id="{49BC8B50-6599-77A0-42FB-897B5D125BF8}"/>
                </a:ext>
              </a:extLst>
            </p:cNvPr>
            <p:cNvSpPr/>
            <p:nvPr/>
          </p:nvSpPr>
          <p:spPr>
            <a:xfrm>
              <a:off x="620088" y="6470071"/>
              <a:ext cx="1208712" cy="4874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60" name="그룹 30">
              <a:extLst>
                <a:ext uri="{FF2B5EF4-FFF2-40B4-BE49-F238E27FC236}">
                  <a16:creationId xmlns:a16="http://schemas.microsoft.com/office/drawing/2014/main" id="{14A305A3-0ADC-95C4-44A4-7BE67371539E}"/>
                </a:ext>
              </a:extLst>
            </p:cNvPr>
            <p:cNvGrpSpPr/>
            <p:nvPr/>
          </p:nvGrpSpPr>
          <p:grpSpPr>
            <a:xfrm>
              <a:off x="1800320" y="6216071"/>
              <a:ext cx="471160" cy="440539"/>
              <a:chOff x="834420" y="1502857"/>
              <a:chExt cx="263335" cy="246221"/>
            </a:xfrm>
          </p:grpSpPr>
          <p:sp>
            <p:nvSpPr>
              <p:cNvPr id="61" name="순서도: 연결자 28">
                <a:extLst>
                  <a:ext uri="{FF2B5EF4-FFF2-40B4-BE49-F238E27FC236}">
                    <a16:creationId xmlns:a16="http://schemas.microsoft.com/office/drawing/2014/main" id="{27220C4B-0149-67F7-4068-50E0BFCC6BD7}"/>
                  </a:ext>
                </a:extLst>
              </p:cNvPr>
              <p:cNvSpPr/>
              <p:nvPr/>
            </p:nvSpPr>
            <p:spPr>
              <a:xfrm>
                <a:off x="870148" y="1525399"/>
                <a:ext cx="188814" cy="185678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맑은 고딕" panose="020B0503020000020004" pitchFamily="50" charset="-127"/>
                  <a:ea typeface="맑은 고딕"/>
                </a:endParaRPr>
              </a:p>
            </p:txBody>
          </p:sp>
          <p:sp>
            <p:nvSpPr>
              <p:cNvPr id="62" name="TextBox 29">
                <a:extLst>
                  <a:ext uri="{FF2B5EF4-FFF2-40B4-BE49-F238E27FC236}">
                    <a16:creationId xmlns:a16="http://schemas.microsoft.com/office/drawing/2014/main" id="{C354F641-95A3-0402-6662-65AFCA471494}"/>
                  </a:ext>
                </a:extLst>
              </p:cNvPr>
              <p:cNvSpPr txBox="1"/>
              <p:nvPr/>
            </p:nvSpPr>
            <p:spPr>
              <a:xfrm>
                <a:off x="834420" y="1502857"/>
                <a:ext cx="263341" cy="22998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2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66143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C399AC1-E3D6-352D-CB2F-B2CAE3EC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88" y="1864940"/>
            <a:ext cx="8949727" cy="407822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63CD9F-CA1A-E084-3BC4-14C119AC1C3D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75788E-AAE6-4E6B-CAD9-DB46268DF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724" y="2131512"/>
            <a:ext cx="2819996" cy="9064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7EC462-1BA4-2F96-4347-BD3AF31AB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05" y="6035586"/>
            <a:ext cx="8899860" cy="1796718"/>
          </a:xfrm>
          <a:prstGeom prst="rect">
            <a:avLst/>
          </a:prstGeom>
        </p:spPr>
      </p:pic>
      <p:cxnSp>
        <p:nvCxnSpPr>
          <p:cNvPr id="46" name="직선 화살표 연결선 25">
            <a:extLst>
              <a:ext uri="{FF2B5EF4-FFF2-40B4-BE49-F238E27FC236}">
                <a16:creationId xmlns:a16="http://schemas.microsoft.com/office/drawing/2014/main" id="{D6043705-90B7-4ECE-24A1-4AB598B4D62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664722" y="3037939"/>
            <a:ext cx="1281158" cy="2572319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">
            <a:extLst>
              <a:ext uri="{FF2B5EF4-FFF2-40B4-BE49-F238E27FC236}">
                <a16:creationId xmlns:a16="http://schemas.microsoft.com/office/drawing/2014/main" id="{92461C2B-3ED3-32FA-FB72-F99FEB0FDE1B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71" name="Picture 9">
              <a:extLst>
                <a:ext uri="{FF2B5EF4-FFF2-40B4-BE49-F238E27FC236}">
                  <a16:creationId xmlns:a16="http://schemas.microsoft.com/office/drawing/2014/main" id="{56AF8F3E-7FEB-F85C-4DEB-8D90505DA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7A0AE252-8ACA-EA2F-ADE4-6031F663A9AA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73" name="TextBox 12">
              <a:extLst>
                <a:ext uri="{FF2B5EF4-FFF2-40B4-BE49-F238E27FC236}">
                  <a16:creationId xmlns:a16="http://schemas.microsoft.com/office/drawing/2014/main" id="{8D7C20FF-2514-900E-A896-C7B75DCF9812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4" name="Table">
            <a:extLst>
              <a:ext uri="{FF2B5EF4-FFF2-40B4-BE49-F238E27FC236}">
                <a16:creationId xmlns:a16="http://schemas.microsoft.com/office/drawing/2014/main" id="{A24E65E9-03B7-B2A4-ACFA-0D65373B7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6797"/>
              </p:ext>
            </p:extLst>
          </p:nvPr>
        </p:nvGraphicFramePr>
        <p:xfrm>
          <a:off x="10710843" y="3205091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공지사항 작성 </a:t>
                      </a:r>
                      <a:r>
                        <a:rPr lang="en-US" altLang="ko-KR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Tx/>
                        <a:buChar char="-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말머리 태그 공지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중요 중 선택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86653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84778F7D-331B-1C67-2843-A01FE4D40DEE}"/>
              </a:ext>
            </a:extLst>
          </p:cNvPr>
          <p:cNvSpPr txBox="1"/>
          <p:nvPr/>
        </p:nvSpPr>
        <p:spPr>
          <a:xfrm>
            <a:off x="7745501" y="5037652"/>
            <a:ext cx="2704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855C8D-A71D-A995-80FA-DD3629DC60A8}"/>
              </a:ext>
            </a:extLst>
          </p:cNvPr>
          <p:cNvSpPr txBox="1"/>
          <p:nvPr/>
        </p:nvSpPr>
        <p:spPr>
          <a:xfrm>
            <a:off x="2631415" y="6495191"/>
            <a:ext cx="2704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038A9D9-D4F4-9D66-3826-CF116769D190}"/>
              </a:ext>
            </a:extLst>
          </p:cNvPr>
          <p:cNvSpPr txBox="1"/>
          <p:nvPr/>
        </p:nvSpPr>
        <p:spPr>
          <a:xfrm>
            <a:off x="7484666" y="6476371"/>
            <a:ext cx="2704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   D</a:t>
            </a:r>
            <a:endParaRPr lang="ko-KR" altLang="en-US" sz="200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" name="그룹 30">
            <a:extLst>
              <a:ext uri="{FF2B5EF4-FFF2-40B4-BE49-F238E27FC236}">
                <a16:creationId xmlns:a16="http://schemas.microsoft.com/office/drawing/2014/main" id="{84BB1120-9DFA-627E-66D4-12219123EBDD}"/>
              </a:ext>
            </a:extLst>
          </p:cNvPr>
          <p:cNvGrpSpPr/>
          <p:nvPr/>
        </p:nvGrpSpPr>
        <p:grpSpPr>
          <a:xfrm>
            <a:off x="2906999" y="2556661"/>
            <a:ext cx="471160" cy="440539"/>
            <a:chOff x="834420" y="1502857"/>
            <a:chExt cx="263335" cy="246221"/>
          </a:xfrm>
        </p:grpSpPr>
        <p:sp>
          <p:nvSpPr>
            <p:cNvPr id="6" name="순서도: 연결자 28">
              <a:extLst>
                <a:ext uri="{FF2B5EF4-FFF2-40B4-BE49-F238E27FC236}">
                  <a16:creationId xmlns:a16="http://schemas.microsoft.com/office/drawing/2014/main" id="{E587788C-4AAF-78E7-3350-DC6E564A9186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6103AB8A-7380-F5AA-87E9-113535DC3361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9" name="직사각형 26">
            <a:extLst>
              <a:ext uri="{FF2B5EF4-FFF2-40B4-BE49-F238E27FC236}">
                <a16:creationId xmlns:a16="http://schemas.microsoft.com/office/drawing/2014/main" id="{4F51352D-5D45-68B2-3C7B-E57F84A93C3D}"/>
              </a:ext>
            </a:extLst>
          </p:cNvPr>
          <p:cNvSpPr/>
          <p:nvPr/>
        </p:nvSpPr>
        <p:spPr>
          <a:xfrm>
            <a:off x="881213" y="2727223"/>
            <a:ext cx="2089711" cy="46727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999F964-4C1A-4D17-0312-319E6B554BDF}"/>
              </a:ext>
            </a:extLst>
          </p:cNvPr>
          <p:cNvCxnSpPr>
            <a:cxnSpLocks/>
            <a:stCxn id="28" idx="3"/>
            <a:endCxn id="13" idx="3"/>
          </p:cNvCxnSpPr>
          <p:nvPr/>
        </p:nvCxnSpPr>
        <p:spPr>
          <a:xfrm flipH="1" flipV="1">
            <a:off x="9074720" y="2584726"/>
            <a:ext cx="269545" cy="4349219"/>
          </a:xfrm>
          <a:prstGeom prst="bentConnector3">
            <a:avLst>
              <a:gd name="adj1" fmla="val -184966"/>
            </a:avLst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514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63CD9F-CA1A-E084-3BC4-14C119AC1C3D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7" name="group">
            <a:extLst>
              <a:ext uri="{FF2B5EF4-FFF2-40B4-BE49-F238E27FC236}">
                <a16:creationId xmlns:a16="http://schemas.microsoft.com/office/drawing/2014/main" id="{92461C2B-3ED3-32FA-FB72-F99FEB0FDE1B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71" name="Picture 9">
              <a:extLst>
                <a:ext uri="{FF2B5EF4-FFF2-40B4-BE49-F238E27FC236}">
                  <a16:creationId xmlns:a16="http://schemas.microsoft.com/office/drawing/2014/main" id="{56AF8F3E-7FEB-F85C-4DEB-8D90505DA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7A0AE252-8ACA-EA2F-ADE4-6031F663A9AA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73" name="TextBox 12">
              <a:extLst>
                <a:ext uri="{FF2B5EF4-FFF2-40B4-BE49-F238E27FC236}">
                  <a16:creationId xmlns:a16="http://schemas.microsoft.com/office/drawing/2014/main" id="{8D7C20FF-2514-900E-A896-C7B75DCF9812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4" name="Table">
            <a:extLst>
              <a:ext uri="{FF2B5EF4-FFF2-40B4-BE49-F238E27FC236}">
                <a16:creationId xmlns:a16="http://schemas.microsoft.com/office/drawing/2014/main" id="{A24E65E9-03B7-B2A4-ACFA-0D65373B7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137413"/>
              </p:ext>
            </p:extLst>
          </p:nvPr>
        </p:nvGraphicFramePr>
        <p:xfrm>
          <a:off x="10710843" y="3205091"/>
          <a:ext cx="6567350" cy="175330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공지사항 출력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작성 최신순이 위로 오게 출력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86653"/>
                  </a:ext>
                </a:extLst>
              </a:tr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공지사항 수정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수정날짜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으로 렌더링 정보 변경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출력 순서는 바뀌지 않음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520698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D57C607B-635B-6F93-4D38-0D5E81D468BF}"/>
              </a:ext>
            </a:extLst>
          </p:cNvPr>
          <p:cNvGrpSpPr/>
          <p:nvPr/>
        </p:nvGrpSpPr>
        <p:grpSpPr>
          <a:xfrm>
            <a:off x="552044" y="2133237"/>
            <a:ext cx="8183304" cy="2877120"/>
            <a:chOff x="208401" y="2175884"/>
            <a:chExt cx="7222744" cy="238495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2316D6A-D03C-AE6B-9AA7-79F4B6EF8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8834"/>
            <a:stretch/>
          </p:blipFill>
          <p:spPr>
            <a:xfrm>
              <a:off x="208401" y="2175884"/>
              <a:ext cx="4820800" cy="238495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2D03B2-8E1D-1EDB-0986-9D55A1178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977"/>
            <a:stretch/>
          </p:blipFill>
          <p:spPr>
            <a:xfrm>
              <a:off x="4979312" y="2175884"/>
              <a:ext cx="2451833" cy="2384952"/>
            </a:xfrm>
            <a:prstGeom prst="rect">
              <a:avLst/>
            </a:prstGeom>
          </p:spPr>
        </p:pic>
      </p:grpSp>
      <p:sp>
        <p:nvSpPr>
          <p:cNvPr id="25" name="직사각형 26">
            <a:extLst>
              <a:ext uri="{FF2B5EF4-FFF2-40B4-BE49-F238E27FC236}">
                <a16:creationId xmlns:a16="http://schemas.microsoft.com/office/drawing/2014/main" id="{646887E3-50BA-6BC1-2BD0-3E5A10659E76}"/>
              </a:ext>
            </a:extLst>
          </p:cNvPr>
          <p:cNvSpPr/>
          <p:nvPr/>
        </p:nvSpPr>
        <p:spPr>
          <a:xfrm>
            <a:off x="6322411" y="2191026"/>
            <a:ext cx="1282306" cy="278003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6" name="그룹 30">
            <a:extLst>
              <a:ext uri="{FF2B5EF4-FFF2-40B4-BE49-F238E27FC236}">
                <a16:creationId xmlns:a16="http://schemas.microsoft.com/office/drawing/2014/main" id="{B5B5BD7F-674B-1C72-6A33-360327E92F99}"/>
              </a:ext>
            </a:extLst>
          </p:cNvPr>
          <p:cNvGrpSpPr/>
          <p:nvPr/>
        </p:nvGrpSpPr>
        <p:grpSpPr>
          <a:xfrm>
            <a:off x="6102867" y="1895085"/>
            <a:ext cx="471160" cy="440539"/>
            <a:chOff x="834420" y="1502857"/>
            <a:chExt cx="263335" cy="246221"/>
          </a:xfrm>
        </p:grpSpPr>
        <p:sp>
          <p:nvSpPr>
            <p:cNvPr id="27" name="순서도: 연결자 28">
              <a:extLst>
                <a:ext uri="{FF2B5EF4-FFF2-40B4-BE49-F238E27FC236}">
                  <a16:creationId xmlns:a16="http://schemas.microsoft.com/office/drawing/2014/main" id="{BD0FD58E-43DD-BA1A-1B65-386F19FF795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6" name="TextBox 29">
              <a:extLst>
                <a:ext uri="{FF2B5EF4-FFF2-40B4-BE49-F238E27FC236}">
                  <a16:creationId xmlns:a16="http://schemas.microsoft.com/office/drawing/2014/main" id="{DEAE9D7F-B6E2-C5DC-8DB6-B1BA4C7114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A353B03C-0EC3-0016-BDF3-7FBCCD7575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44" y="5353093"/>
            <a:ext cx="7315200" cy="272515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ADFF723-68DF-8B4D-8920-B447462FB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9331" y="5450435"/>
            <a:ext cx="2981514" cy="930472"/>
          </a:xfrm>
          <a:prstGeom prst="rect">
            <a:avLst/>
          </a:prstGeom>
        </p:spPr>
      </p:pic>
      <p:cxnSp>
        <p:nvCxnSpPr>
          <p:cNvPr id="51" name="직선 화살표 연결선 25">
            <a:extLst>
              <a:ext uri="{FF2B5EF4-FFF2-40B4-BE49-F238E27FC236}">
                <a16:creationId xmlns:a16="http://schemas.microsoft.com/office/drawing/2014/main" id="{A85CB8A8-8E8B-0ED6-2123-D6C58D0AB927}"/>
              </a:ext>
            </a:extLst>
          </p:cNvPr>
          <p:cNvCxnSpPr>
            <a:cxnSpLocks/>
          </p:cNvCxnSpPr>
          <p:nvPr/>
        </p:nvCxnSpPr>
        <p:spPr>
          <a:xfrm flipH="1">
            <a:off x="7486298" y="6193797"/>
            <a:ext cx="471870" cy="1633919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7243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68AC1AA8-1607-C2E1-1CEC-647E8D86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3" y="2191026"/>
            <a:ext cx="7759699" cy="285803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63CD9F-CA1A-E084-3BC4-14C119AC1C3D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7" name="group">
            <a:extLst>
              <a:ext uri="{FF2B5EF4-FFF2-40B4-BE49-F238E27FC236}">
                <a16:creationId xmlns:a16="http://schemas.microsoft.com/office/drawing/2014/main" id="{92461C2B-3ED3-32FA-FB72-F99FEB0FDE1B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71" name="Picture 9">
              <a:extLst>
                <a:ext uri="{FF2B5EF4-FFF2-40B4-BE49-F238E27FC236}">
                  <a16:creationId xmlns:a16="http://schemas.microsoft.com/office/drawing/2014/main" id="{56AF8F3E-7FEB-F85C-4DEB-8D90505DA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7A0AE252-8ACA-EA2F-ADE4-6031F663A9AA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73" name="TextBox 12">
              <a:extLst>
                <a:ext uri="{FF2B5EF4-FFF2-40B4-BE49-F238E27FC236}">
                  <a16:creationId xmlns:a16="http://schemas.microsoft.com/office/drawing/2014/main" id="{8D7C20FF-2514-900E-A896-C7B75DCF9812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4" name="Table">
            <a:extLst>
              <a:ext uri="{FF2B5EF4-FFF2-40B4-BE49-F238E27FC236}">
                <a16:creationId xmlns:a16="http://schemas.microsoft.com/office/drawing/2014/main" id="{A24E65E9-03B7-B2A4-ACFA-0D65373B7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20116"/>
              </p:ext>
            </p:extLst>
          </p:nvPr>
        </p:nvGraphicFramePr>
        <p:xfrm>
          <a:off x="10710843" y="3205091"/>
          <a:ext cx="6567350" cy="957898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공지사항 수정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수정날짜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으로 렌더링 정보 변경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출력 순서는 바뀌지 않음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86653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7ADFF723-68DF-8B4D-8920-B447462FB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840" y="2269960"/>
            <a:ext cx="2981514" cy="930472"/>
          </a:xfrm>
          <a:prstGeom prst="rect">
            <a:avLst/>
          </a:prstGeom>
        </p:spPr>
      </p:pic>
      <p:cxnSp>
        <p:nvCxnSpPr>
          <p:cNvPr id="51" name="직선 화살표 연결선 25">
            <a:extLst>
              <a:ext uri="{FF2B5EF4-FFF2-40B4-BE49-F238E27FC236}">
                <a16:creationId xmlns:a16="http://schemas.microsoft.com/office/drawing/2014/main" id="{A85CB8A8-8E8B-0ED6-2123-D6C58D0AB927}"/>
              </a:ext>
            </a:extLst>
          </p:cNvPr>
          <p:cNvCxnSpPr>
            <a:cxnSpLocks/>
          </p:cNvCxnSpPr>
          <p:nvPr/>
        </p:nvCxnSpPr>
        <p:spPr>
          <a:xfrm flipH="1">
            <a:off x="7893807" y="3013322"/>
            <a:ext cx="471870" cy="1633919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83E5CCE-D52F-5AE5-3765-BBA1951B0706}"/>
              </a:ext>
            </a:extLst>
          </p:cNvPr>
          <p:cNvCxnSpPr>
            <a:cxnSpLocks/>
            <a:stCxn id="54" idx="3"/>
            <a:endCxn id="45" idx="3"/>
          </p:cNvCxnSpPr>
          <p:nvPr/>
        </p:nvCxnSpPr>
        <p:spPr>
          <a:xfrm flipV="1">
            <a:off x="8485185" y="2735196"/>
            <a:ext cx="663169" cy="4319389"/>
          </a:xfrm>
          <a:prstGeom prst="bentConnector3">
            <a:avLst>
              <a:gd name="adj1" fmla="val 134471"/>
            </a:avLst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그룹 30">
            <a:extLst>
              <a:ext uri="{FF2B5EF4-FFF2-40B4-BE49-F238E27FC236}">
                <a16:creationId xmlns:a16="http://schemas.microsoft.com/office/drawing/2014/main" id="{3231D3A9-76ED-64B3-1F11-B28404B033A1}"/>
              </a:ext>
            </a:extLst>
          </p:cNvPr>
          <p:cNvGrpSpPr/>
          <p:nvPr/>
        </p:nvGrpSpPr>
        <p:grpSpPr>
          <a:xfrm>
            <a:off x="8485185" y="4925835"/>
            <a:ext cx="471160" cy="440539"/>
            <a:chOff x="834420" y="1502857"/>
            <a:chExt cx="263335" cy="246221"/>
          </a:xfrm>
        </p:grpSpPr>
        <p:sp>
          <p:nvSpPr>
            <p:cNvPr id="10" name="순서도: 연결자 28">
              <a:extLst>
                <a:ext uri="{FF2B5EF4-FFF2-40B4-BE49-F238E27FC236}">
                  <a16:creationId xmlns:a16="http://schemas.microsoft.com/office/drawing/2014/main" id="{36B873DE-DA0A-EF44-C7DB-864052A5B7A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772EF751-2170-9DFC-75C9-E7F95F90D50A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7709CB4-6246-6FA6-7062-F88ECB2F08B9}"/>
              </a:ext>
            </a:extLst>
          </p:cNvPr>
          <p:cNvGrpSpPr/>
          <p:nvPr/>
        </p:nvGrpSpPr>
        <p:grpSpPr>
          <a:xfrm>
            <a:off x="599065" y="5826194"/>
            <a:ext cx="7886120" cy="2456782"/>
            <a:chOff x="370043" y="5677714"/>
            <a:chExt cx="7886120" cy="245678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1F8DC63-AD5D-8597-CC2E-9260DC29B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6742"/>
            <a:stretch/>
          </p:blipFill>
          <p:spPr>
            <a:xfrm>
              <a:off x="370043" y="5677714"/>
              <a:ext cx="5294236" cy="245678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746B6D2C-0C8C-C513-3E27-3E8AF788F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3766"/>
            <a:stretch/>
          </p:blipFill>
          <p:spPr>
            <a:xfrm>
              <a:off x="5648275" y="5677714"/>
              <a:ext cx="2607888" cy="2456782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5D22D69E-FEF1-50E5-C830-3F748B9B1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662" y="7952008"/>
            <a:ext cx="3258005" cy="1257475"/>
          </a:xfrm>
          <a:prstGeom prst="rect">
            <a:avLst/>
          </a:prstGeom>
        </p:spPr>
      </p:pic>
      <p:sp>
        <p:nvSpPr>
          <p:cNvPr id="62" name="직사각형 26">
            <a:extLst>
              <a:ext uri="{FF2B5EF4-FFF2-40B4-BE49-F238E27FC236}">
                <a16:creationId xmlns:a16="http://schemas.microsoft.com/office/drawing/2014/main" id="{6865C43B-40C0-C3DF-508E-A2D3690DA029}"/>
              </a:ext>
            </a:extLst>
          </p:cNvPr>
          <p:cNvSpPr/>
          <p:nvPr/>
        </p:nvSpPr>
        <p:spPr>
          <a:xfrm>
            <a:off x="6096000" y="7080227"/>
            <a:ext cx="1259576" cy="6380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63" name="직선 화살표 연결선 25">
            <a:extLst>
              <a:ext uri="{FF2B5EF4-FFF2-40B4-BE49-F238E27FC236}">
                <a16:creationId xmlns:a16="http://schemas.microsoft.com/office/drawing/2014/main" id="{76DFE602-E470-7958-D2C8-F8C1CA10C859}"/>
              </a:ext>
            </a:extLst>
          </p:cNvPr>
          <p:cNvCxnSpPr>
            <a:cxnSpLocks/>
          </p:cNvCxnSpPr>
          <p:nvPr/>
        </p:nvCxnSpPr>
        <p:spPr>
          <a:xfrm flipH="1" flipV="1">
            <a:off x="6917215" y="7733438"/>
            <a:ext cx="437453" cy="283602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167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A13D-11EF-CE16-4EFE-BE66FEE4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D6D47A-9C2F-EB7F-CA72-5E62EBCA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736600"/>
            <a:ext cx="16675100" cy="254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A049180-7D23-1A7F-8373-0F9E4C02C191}"/>
              </a:ext>
            </a:extLst>
          </p:cNvPr>
          <p:cNvSpPr txBox="1"/>
          <p:nvPr/>
        </p:nvSpPr>
        <p:spPr>
          <a:xfrm>
            <a:off x="812800" y="933368"/>
            <a:ext cx="4064000" cy="7620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4300">
                <a:solidFill>
                  <a:srgbClr val="000000"/>
                </a:solidFill>
                <a:latin typeface="맑은 고딕" panose="020B0503020000020004" pitchFamily="50" charset="-127"/>
                <a:ea typeface="Pretendard Medium"/>
              </a:defRPr>
            </a:lvl1pPr>
          </a:lstStyle>
          <a:p>
            <a:r>
              <a:rPr lang="ko-KR" altLang="en-US"/>
              <a:t>상품상세</a:t>
            </a:r>
            <a:endParaRPr lang="en-US" altLang="ko-KR" dirty="0"/>
          </a:p>
        </p:txBody>
      </p:sp>
      <p:grpSp>
        <p:nvGrpSpPr>
          <p:cNvPr id="7" name="그룹 30">
            <a:extLst>
              <a:ext uri="{FF2B5EF4-FFF2-40B4-BE49-F238E27FC236}">
                <a16:creationId xmlns:a16="http://schemas.microsoft.com/office/drawing/2014/main" id="{9509D0B8-8AB6-3E2F-3969-8CCFC498126B}"/>
              </a:ext>
            </a:extLst>
          </p:cNvPr>
          <p:cNvGrpSpPr/>
          <p:nvPr/>
        </p:nvGrpSpPr>
        <p:grpSpPr>
          <a:xfrm>
            <a:off x="18527693" y="541731"/>
            <a:ext cx="471160" cy="440539"/>
            <a:chOff x="834420" y="1502857"/>
            <a:chExt cx="263335" cy="246221"/>
          </a:xfrm>
        </p:grpSpPr>
        <p:sp>
          <p:nvSpPr>
            <p:cNvPr id="17" name="순서도: 연결자 28">
              <a:extLst>
                <a:ext uri="{FF2B5EF4-FFF2-40B4-BE49-F238E27FC236}">
                  <a16:creationId xmlns:a16="http://schemas.microsoft.com/office/drawing/2014/main" id="{7AD3B70C-6FB8-D0F6-CD6F-2FEF2819033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6787084-C034-FF53-E5E0-2356D2800542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</a:p>
          </p:txBody>
        </p:sp>
      </p:grpSp>
      <p:sp>
        <p:nvSpPr>
          <p:cNvPr id="20" name="직사각형 26">
            <a:extLst>
              <a:ext uri="{FF2B5EF4-FFF2-40B4-BE49-F238E27FC236}">
                <a16:creationId xmlns:a16="http://schemas.microsoft.com/office/drawing/2014/main" id="{0B95DE34-97C8-49E0-02F3-17FBA6007283}"/>
              </a:ext>
            </a:extLst>
          </p:cNvPr>
          <p:cNvSpPr/>
          <p:nvPr/>
        </p:nvSpPr>
        <p:spPr>
          <a:xfrm>
            <a:off x="18509673" y="1129001"/>
            <a:ext cx="2526875" cy="581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E79158-D963-75FF-D0FC-DAB8ECF0F4A6}"/>
              </a:ext>
            </a:extLst>
          </p:cNvPr>
          <p:cNvGrpSpPr/>
          <p:nvPr/>
        </p:nvGrpSpPr>
        <p:grpSpPr>
          <a:xfrm>
            <a:off x="-876300" y="9448800"/>
            <a:ext cx="20053300" cy="977900"/>
            <a:chOff x="-876300" y="9448800"/>
            <a:chExt cx="20053300" cy="977900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E847E964-954A-FD79-A557-DB13A0D6C29D}"/>
                </a:ext>
              </a:extLst>
            </p:cNvPr>
            <p:cNvSpPr txBox="1"/>
            <p:nvPr/>
          </p:nvSpPr>
          <p:spPr>
            <a:xfrm>
              <a:off x="1701800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MIRICANVAS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E7A67C99-5EDB-704E-0E4E-85C0D8781D14}"/>
                </a:ext>
              </a:extLst>
            </p:cNvPr>
            <p:cNvSpPr txBox="1"/>
            <p:nvPr/>
          </p:nvSpPr>
          <p:spPr>
            <a:xfrm>
              <a:off x="1727397" y="9766300"/>
              <a:ext cx="148463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조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YH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최종</a:t>
              </a:r>
              <a:r>
                <a:rPr lang="en-US" altLang="ko-KR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b="0" i="0" u="none" strike="noStrike" spc="600">
                  <a:solidFill>
                    <a:srgbClr val="FFFFFF"/>
                  </a:solidFill>
                  <a:latin typeface="맑은 고딕" panose="020B0503020000020004" pitchFamily="50" charset="-127"/>
                </a:rPr>
                <a:t>프로젝트</a:t>
              </a:r>
              <a:endParaRPr lang="en-US" sz="1500" b="0" i="0" u="none" strike="noStrike" spc="600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9AA4480-D882-1950-B96A-4A4FFC3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76300" y="9448800"/>
              <a:ext cx="20053300" cy="977900"/>
            </a:xfrm>
            <a:prstGeom prst="rect">
              <a:avLst/>
            </a:prstGeom>
          </p:spPr>
        </p:pic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A0E8279-0F8A-31CC-0E7A-4B7108ED5F29}"/>
                </a:ext>
              </a:extLst>
            </p:cNvPr>
            <p:cNvSpPr txBox="1"/>
            <p:nvPr/>
          </p:nvSpPr>
          <p:spPr>
            <a:xfrm>
              <a:off x="1701800" y="9537701"/>
              <a:ext cx="14846300" cy="7492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070"/>
                </a:lnSpc>
              </a:pPr>
              <a:r>
                <a:rPr lang="en-US" altLang="ko-KR" sz="3600" b="0" i="0" u="none" strike="noStrike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05 </a:t>
              </a:r>
              <a:r>
                <a:rPr lang="ko-KR" altLang="en-US" sz="36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구현상세</a:t>
              </a:r>
              <a:endParaRPr lang="en-US" altLang="ko-KR" sz="3600" b="0" i="0" u="none" strike="noStrike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30">
            <a:extLst>
              <a:ext uri="{FF2B5EF4-FFF2-40B4-BE49-F238E27FC236}">
                <a16:creationId xmlns:a16="http://schemas.microsoft.com/office/drawing/2014/main" id="{4E170105-3044-4703-D58A-42FC3F8F02AF}"/>
              </a:ext>
            </a:extLst>
          </p:cNvPr>
          <p:cNvGrpSpPr/>
          <p:nvPr/>
        </p:nvGrpSpPr>
        <p:grpSpPr>
          <a:xfrm>
            <a:off x="18648186" y="1909615"/>
            <a:ext cx="471160" cy="440539"/>
            <a:chOff x="834420" y="1502857"/>
            <a:chExt cx="263335" cy="246221"/>
          </a:xfrm>
        </p:grpSpPr>
        <p:sp>
          <p:nvSpPr>
            <p:cNvPr id="31" name="순서도: 연결자 28">
              <a:extLst>
                <a:ext uri="{FF2B5EF4-FFF2-40B4-BE49-F238E27FC236}">
                  <a16:creationId xmlns:a16="http://schemas.microsoft.com/office/drawing/2014/main" id="{3C1789FE-FA15-C737-7649-905C46F39CFC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45015E0-06D6-7028-A68F-F9C7EAB637DE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2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3" name="그룹 30">
            <a:extLst>
              <a:ext uri="{FF2B5EF4-FFF2-40B4-BE49-F238E27FC236}">
                <a16:creationId xmlns:a16="http://schemas.microsoft.com/office/drawing/2014/main" id="{A19A26E4-1AFE-5221-B0A8-6CFACEB7F342}"/>
              </a:ext>
            </a:extLst>
          </p:cNvPr>
          <p:cNvGrpSpPr/>
          <p:nvPr/>
        </p:nvGrpSpPr>
        <p:grpSpPr>
          <a:xfrm>
            <a:off x="18648197" y="2798007"/>
            <a:ext cx="471160" cy="440539"/>
            <a:chOff x="834420" y="1502857"/>
            <a:chExt cx="263335" cy="246221"/>
          </a:xfrm>
        </p:grpSpPr>
        <p:sp>
          <p:nvSpPr>
            <p:cNvPr id="34" name="순서도: 연결자 28">
              <a:extLst>
                <a:ext uri="{FF2B5EF4-FFF2-40B4-BE49-F238E27FC236}">
                  <a16:creationId xmlns:a16="http://schemas.microsoft.com/office/drawing/2014/main" id="{4D57EFEF-7D8E-8677-7141-19FB66110CEF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0AA12837-1660-0EA0-E565-6002DEDCA919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3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48" name="그룹 30">
            <a:extLst>
              <a:ext uri="{FF2B5EF4-FFF2-40B4-BE49-F238E27FC236}">
                <a16:creationId xmlns:a16="http://schemas.microsoft.com/office/drawing/2014/main" id="{EEB5AB8E-29E0-CA44-FFF8-2EDB3E36A7E8}"/>
              </a:ext>
            </a:extLst>
          </p:cNvPr>
          <p:cNvGrpSpPr/>
          <p:nvPr/>
        </p:nvGrpSpPr>
        <p:grpSpPr>
          <a:xfrm>
            <a:off x="18763284" y="4828256"/>
            <a:ext cx="471160" cy="440539"/>
            <a:chOff x="834420" y="1502857"/>
            <a:chExt cx="263335" cy="246221"/>
          </a:xfrm>
        </p:grpSpPr>
        <p:sp>
          <p:nvSpPr>
            <p:cNvPr id="49" name="순서도: 연결자 28">
              <a:extLst>
                <a:ext uri="{FF2B5EF4-FFF2-40B4-BE49-F238E27FC236}">
                  <a16:creationId xmlns:a16="http://schemas.microsoft.com/office/drawing/2014/main" id="{3EF7C9F3-FE9D-FA2A-D8AF-06A5B8693550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0" name="TextBox 29">
              <a:extLst>
                <a:ext uri="{FF2B5EF4-FFF2-40B4-BE49-F238E27FC236}">
                  <a16:creationId xmlns:a16="http://schemas.microsoft.com/office/drawing/2014/main" id="{0B69FC1D-B940-E900-3468-4D06F5ABFAE7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4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8" name="그룹 30">
            <a:extLst>
              <a:ext uri="{FF2B5EF4-FFF2-40B4-BE49-F238E27FC236}">
                <a16:creationId xmlns:a16="http://schemas.microsoft.com/office/drawing/2014/main" id="{9A295F53-8F9A-29D3-0FD5-A0D0B42AA1B3}"/>
              </a:ext>
            </a:extLst>
          </p:cNvPr>
          <p:cNvGrpSpPr/>
          <p:nvPr/>
        </p:nvGrpSpPr>
        <p:grpSpPr>
          <a:xfrm>
            <a:off x="18597797" y="5677714"/>
            <a:ext cx="471160" cy="440539"/>
            <a:chOff x="834420" y="1502857"/>
            <a:chExt cx="263335" cy="246221"/>
          </a:xfrm>
        </p:grpSpPr>
        <p:sp>
          <p:nvSpPr>
            <p:cNvPr id="69" name="순서도: 연결자 28">
              <a:extLst>
                <a:ext uri="{FF2B5EF4-FFF2-40B4-BE49-F238E27FC236}">
                  <a16:creationId xmlns:a16="http://schemas.microsoft.com/office/drawing/2014/main" id="{77721EA9-7777-8169-64CA-5D5CC7F1FEB9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ED8DE0CD-0E94-DB9E-DA61-D6BD50B4F1FB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5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cxnSp>
        <p:nvCxnSpPr>
          <p:cNvPr id="29" name="직선 화살표 연결선 25">
            <a:extLst>
              <a:ext uri="{FF2B5EF4-FFF2-40B4-BE49-F238E27FC236}">
                <a16:creationId xmlns:a16="http://schemas.microsoft.com/office/drawing/2014/main" id="{2A1E191B-DAF0-3EDD-4305-E6EEF63ED062}"/>
              </a:ext>
            </a:extLst>
          </p:cNvPr>
          <p:cNvCxnSpPr>
            <a:cxnSpLocks/>
          </p:cNvCxnSpPr>
          <p:nvPr/>
        </p:nvCxnSpPr>
        <p:spPr>
          <a:xfrm flipH="1">
            <a:off x="19441555" y="4779282"/>
            <a:ext cx="748808" cy="2300944"/>
          </a:xfrm>
          <a:prstGeom prst="straightConnector1">
            <a:avLst/>
          </a:prstGeom>
          <a:ln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30">
            <a:extLst>
              <a:ext uri="{FF2B5EF4-FFF2-40B4-BE49-F238E27FC236}">
                <a16:creationId xmlns:a16="http://schemas.microsoft.com/office/drawing/2014/main" id="{DA41B1B1-AB41-1E90-41A9-045E930AF674}"/>
              </a:ext>
            </a:extLst>
          </p:cNvPr>
          <p:cNvGrpSpPr/>
          <p:nvPr/>
        </p:nvGrpSpPr>
        <p:grpSpPr>
          <a:xfrm>
            <a:off x="18520059" y="6917226"/>
            <a:ext cx="471160" cy="440539"/>
            <a:chOff x="834420" y="1502857"/>
            <a:chExt cx="263335" cy="246221"/>
          </a:xfrm>
        </p:grpSpPr>
        <p:sp>
          <p:nvSpPr>
            <p:cNvPr id="52" name="순서도: 연결자 28">
              <a:extLst>
                <a:ext uri="{FF2B5EF4-FFF2-40B4-BE49-F238E27FC236}">
                  <a16:creationId xmlns:a16="http://schemas.microsoft.com/office/drawing/2014/main" id="{4DBA0DF0-AF13-EB04-FF94-546328081663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6EA2136-BA45-53DE-930B-37114DCB1D1D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6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38" name="그룹 30">
            <a:extLst>
              <a:ext uri="{FF2B5EF4-FFF2-40B4-BE49-F238E27FC236}">
                <a16:creationId xmlns:a16="http://schemas.microsoft.com/office/drawing/2014/main" id="{5018CEF1-5C6D-C647-FA2D-2224DD1CA614}"/>
              </a:ext>
            </a:extLst>
          </p:cNvPr>
          <p:cNvGrpSpPr/>
          <p:nvPr/>
        </p:nvGrpSpPr>
        <p:grpSpPr>
          <a:xfrm>
            <a:off x="18539540" y="7576359"/>
            <a:ext cx="471160" cy="440539"/>
            <a:chOff x="834420" y="1502857"/>
            <a:chExt cx="263335" cy="246221"/>
          </a:xfrm>
        </p:grpSpPr>
        <p:sp>
          <p:nvSpPr>
            <p:cNvPr id="39" name="순서도: 연결자 28">
              <a:extLst>
                <a:ext uri="{FF2B5EF4-FFF2-40B4-BE49-F238E27FC236}">
                  <a16:creationId xmlns:a16="http://schemas.microsoft.com/office/drawing/2014/main" id="{F00A62F2-5B24-A97F-F447-45521444213E}"/>
                </a:ext>
              </a:extLst>
            </p:cNvPr>
            <p:cNvSpPr/>
            <p:nvPr/>
          </p:nvSpPr>
          <p:spPr>
            <a:xfrm>
              <a:off x="870148" y="1525399"/>
              <a:ext cx="188814" cy="18567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/>
              </a:endParaRPr>
            </a:p>
          </p:txBody>
        </p:sp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30C8DA88-2197-7B1E-6F8B-22952560E1A8}"/>
                </a:ext>
              </a:extLst>
            </p:cNvPr>
            <p:cNvSpPr txBox="1"/>
            <p:nvPr/>
          </p:nvSpPr>
          <p:spPr>
            <a:xfrm>
              <a:off x="834420" y="1502857"/>
              <a:ext cx="263341" cy="22998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/>
                </a:rPr>
                <a:t>7</a:t>
              </a:r>
              <a:endParaRPr lang="ko-KR" altLang="en-US" sz="2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63CD9F-CA1A-E084-3BC4-14C119AC1C3D}"/>
              </a:ext>
            </a:extLst>
          </p:cNvPr>
          <p:cNvSpPr/>
          <p:nvPr/>
        </p:nvSpPr>
        <p:spPr>
          <a:xfrm>
            <a:off x="18752897" y="3697771"/>
            <a:ext cx="1469260" cy="2087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7" name="group">
            <a:extLst>
              <a:ext uri="{FF2B5EF4-FFF2-40B4-BE49-F238E27FC236}">
                <a16:creationId xmlns:a16="http://schemas.microsoft.com/office/drawing/2014/main" id="{92461C2B-3ED3-32FA-FB72-F99FEB0FDE1B}"/>
              </a:ext>
            </a:extLst>
          </p:cNvPr>
          <p:cNvGrpSpPr/>
          <p:nvPr/>
        </p:nvGrpSpPr>
        <p:grpSpPr>
          <a:xfrm>
            <a:off x="10091106" y="1733826"/>
            <a:ext cx="7772400" cy="7449680"/>
            <a:chOff x="8902700" y="2641600"/>
            <a:chExt cx="7772400" cy="7449680"/>
          </a:xfrm>
        </p:grpSpPr>
        <p:pic>
          <p:nvPicPr>
            <p:cNvPr id="71" name="Picture 9">
              <a:extLst>
                <a:ext uri="{FF2B5EF4-FFF2-40B4-BE49-F238E27FC236}">
                  <a16:creationId xmlns:a16="http://schemas.microsoft.com/office/drawing/2014/main" id="{56AF8F3E-7FEB-F85C-4DEB-8D90505DA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02700" y="2641600"/>
              <a:ext cx="7759700" cy="7449680"/>
            </a:xfrm>
            <a:prstGeom prst="rect">
              <a:avLst/>
            </a:prstGeom>
          </p:spPr>
        </p:pic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7A0AE252-8ACA-EA2F-ADE4-6031F663A9AA}"/>
                </a:ext>
              </a:extLst>
            </p:cNvPr>
            <p:cNvSpPr txBox="1"/>
            <p:nvPr/>
          </p:nvSpPr>
          <p:spPr>
            <a:xfrm>
              <a:off x="8991600" y="2794000"/>
              <a:ext cx="8763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49400"/>
                </a:lnSpc>
              </a:pPr>
              <a:r>
                <a:rPr lang="en-US" sz="39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</a:rPr>
                <a:t>7</a:t>
              </a:r>
            </a:p>
          </p:txBody>
        </p:sp>
        <p:sp>
          <p:nvSpPr>
            <p:cNvPr id="73" name="TextBox 12">
              <a:extLst>
                <a:ext uri="{FF2B5EF4-FFF2-40B4-BE49-F238E27FC236}">
                  <a16:creationId xmlns:a16="http://schemas.microsoft.com/office/drawing/2014/main" id="{8D7C20FF-2514-900E-A896-C7B75DCF9812}"/>
                </a:ext>
              </a:extLst>
            </p:cNvPr>
            <p:cNvSpPr txBox="1"/>
            <p:nvPr/>
          </p:nvSpPr>
          <p:spPr>
            <a:xfrm>
              <a:off x="9029700" y="3098800"/>
              <a:ext cx="76454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66000"/>
                </a:lnSpc>
              </a:pPr>
              <a:r>
                <a:rPr lang="ko-KR" altLang="en-US" sz="2200" b="0" i="0" u="none" strike="noStrike">
                  <a:solidFill>
                    <a:srgbClr val="000000"/>
                  </a:solidFill>
                  <a:latin typeface="맑은 고딕" panose="020B0503020000020004" pitchFamily="50" charset="-127"/>
                  <a:ea typeface="Pretendard Light"/>
                </a:rPr>
                <a:t>상품상세 탭</a:t>
              </a:r>
              <a:endParaRPr lang="en-US" alt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4" name="Table">
            <a:extLst>
              <a:ext uri="{FF2B5EF4-FFF2-40B4-BE49-F238E27FC236}">
                <a16:creationId xmlns:a16="http://schemas.microsoft.com/office/drawing/2014/main" id="{A24E65E9-03B7-B2A4-ACFA-0D65373B7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21369"/>
              </p:ext>
            </p:extLst>
          </p:nvPr>
        </p:nvGraphicFramePr>
        <p:xfrm>
          <a:off x="10710843" y="3205091"/>
          <a:ext cx="6567350" cy="79540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31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4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22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</a:t>
                      </a:r>
                      <a:endParaRPr lang="ko-KR" altLang="en-US" sz="22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5240">
                      <a:noFill/>
                      <a:prstDash val="solid"/>
                    </a:lnL>
                    <a:lnR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15000"/>
                        </a:lnSpc>
                        <a:buFontTx/>
                        <a:buNone/>
                        <a:defRPr/>
                      </a:pPr>
                      <a:r>
                        <a:rPr lang="ko-KR" altLang="en-US" sz="1700" b="1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상품공지 탭</a:t>
                      </a:r>
                      <a:endParaRPr lang="en-US" altLang="ko-KR" sz="1700" b="1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판매자가 아니면 </a:t>
                      </a:r>
                      <a:r>
                        <a:rPr lang="en-US" altLang="ko-KR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1700" b="0" kern="1200">
                          <a:solidFill>
                            <a:schemeClr val="dk1">
                              <a:shade val="4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만 가능</a:t>
                      </a:r>
                      <a:endParaRPr lang="en-US" altLang="ko-KR" sz="1700" b="0" kern="1200">
                        <a:solidFill>
                          <a:schemeClr val="dk1">
                            <a:shade val="40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2794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noFill/>
                      <a:prstDash val="solid"/>
                    </a:lnR>
                    <a:lnT w="279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79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8665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F8EBF4FC-0690-E2D3-AE33-E817CCB6A3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50"/>
          <a:stretch/>
        </p:blipFill>
        <p:spPr>
          <a:xfrm>
            <a:off x="69420" y="2750501"/>
            <a:ext cx="10021686" cy="5643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2E4C50-21AE-D06F-4364-EAA134BB8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117" y="2992189"/>
            <a:ext cx="3727293" cy="7109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F35C4F-2341-9098-56E6-447D61609CE9}"/>
              </a:ext>
            </a:extLst>
          </p:cNvPr>
          <p:cNvSpPr txBox="1"/>
          <p:nvPr/>
        </p:nvSpPr>
        <p:spPr>
          <a:xfrm>
            <a:off x="5958147" y="3757134"/>
            <a:ext cx="368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 등록한 유저가</a:t>
            </a:r>
            <a:r>
              <a:rPr lang="en-US" altLang="ko-KR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아닐 경우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D6A00D-13DC-FAB6-4E56-387EB41D727C}"/>
              </a:ext>
            </a:extLst>
          </p:cNvPr>
          <p:cNvSpPr/>
          <p:nvPr/>
        </p:nvSpPr>
        <p:spPr>
          <a:xfrm>
            <a:off x="5855970" y="2882094"/>
            <a:ext cx="3897630" cy="81567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39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>
            <a:alpha val="3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9907</Words>
  <Application>Microsoft Office PowerPoint</Application>
  <PresentationFormat>사용자 지정</PresentationFormat>
  <Paragraphs>2687</Paragraphs>
  <Slides>171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171</vt:i4>
      </vt:variant>
    </vt:vector>
  </HeadingPairs>
  <TitlesOfParts>
    <vt:vector size="178" baseType="lpstr">
      <vt:lpstr>Arial</vt:lpstr>
      <vt:lpstr>맑은 고딕</vt:lpstr>
      <vt:lpstr>Calibri</vt:lpstr>
      <vt:lpstr>나눔스퀘어라운드 ExtraBold</vt:lpstr>
      <vt:lpstr>맑은 고딕</vt:lpstr>
      <vt:lpstr>나눔스퀘어라운드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mk mk</cp:lastModifiedBy>
  <cp:revision>69</cp:revision>
  <cp:lastPrinted>2025-07-27T11:03:57Z</cp:lastPrinted>
  <dcterms:created xsi:type="dcterms:W3CDTF">2006-08-16T00:00:00Z</dcterms:created>
  <dcterms:modified xsi:type="dcterms:W3CDTF">2025-07-29T08:12:19Z</dcterms:modified>
  <cp:version/>
</cp:coreProperties>
</file>